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313" r:id="rId3"/>
    <p:sldId id="325" r:id="rId4"/>
    <p:sldId id="319" r:id="rId5"/>
    <p:sldId id="326" r:id="rId6"/>
    <p:sldId id="327" r:id="rId7"/>
    <p:sldId id="328" r:id="rId8"/>
    <p:sldId id="331" r:id="rId9"/>
    <p:sldId id="329" r:id="rId10"/>
    <p:sldId id="330" r:id="rId11"/>
    <p:sldId id="339" r:id="rId12"/>
    <p:sldId id="332" r:id="rId13"/>
    <p:sldId id="333" r:id="rId14"/>
    <p:sldId id="334" r:id="rId15"/>
    <p:sldId id="335" r:id="rId16"/>
    <p:sldId id="336" r:id="rId17"/>
    <p:sldId id="33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rgbClr val="660000"/>
        </a:solidFill>
        <a:latin typeface="AG_Futur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660000"/>
        </a:solidFill>
        <a:latin typeface="AG_Futur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660000"/>
        </a:solidFill>
        <a:latin typeface="AG_Futur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660000"/>
        </a:solidFill>
        <a:latin typeface="AG_Futur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660000"/>
        </a:solidFill>
        <a:latin typeface="AG_Futur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660000"/>
        </a:solidFill>
        <a:latin typeface="AG_Futur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660000"/>
        </a:solidFill>
        <a:latin typeface="AG_Futur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660000"/>
        </a:solidFill>
        <a:latin typeface="AG_Futur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660000"/>
        </a:solidFill>
        <a:latin typeface="AG_Futur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DC"/>
    <a:srgbClr val="0099FF"/>
    <a:srgbClr val="F1F8F9"/>
    <a:srgbClr val="E3320F"/>
    <a:srgbClr val="D3EBED"/>
    <a:srgbClr val="DEF1F2"/>
    <a:srgbClr val="663300"/>
    <a:srgbClr val="A45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6764" autoAdjust="0"/>
  </p:normalViewPr>
  <p:slideViewPr>
    <p:cSldViewPr snapToGrid="0">
      <p:cViewPr>
        <p:scale>
          <a:sx n="50" d="100"/>
          <a:sy n="50" d="100"/>
        </p:scale>
        <p:origin x="-1194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48A62-7FBE-48E0-A7B5-75B7A4CC08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8FB1F-BC9C-49A1-88A6-057DFB2755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01112-8F74-4800-9CEC-CA636797C6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33BE373-3847-431D-B740-DEF0BF582C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29D40-40FE-49DB-8275-C53F6A33BD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B6008-D6AD-43C3-A31D-9A73390284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09B40-8DF2-481B-B9DD-B1F8342EC0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DC6C1-0B8F-42C0-9ADE-8C2463FC98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EA37E-E986-41DD-98EB-31CE234E75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482B6-C3E1-4AD1-999C-850E3253EB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CC428-2D86-495D-A3AF-864F752584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784A0-9B4D-4A39-8A54-C0DF681821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56C2FFB1-8588-4BBF-A859-605084D5CF0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nmc.spb.ru/obgi-kurs.html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4675" y="461963"/>
            <a:ext cx="6915150" cy="5326062"/>
          </a:xfrm>
          <a:noFill/>
          <a:ln/>
        </p:spPr>
        <p:txBody>
          <a:bodyPr/>
          <a:lstStyle/>
          <a:p>
            <a:r>
              <a:rPr lang="ru-RU" sz="3200" b="1" dirty="0">
                <a:solidFill>
                  <a:srgbClr val="663300"/>
                </a:solidFill>
              </a:rPr>
              <a:t>Курс «Основы безопасности жизнедеятельности в сети Интернет (ОБЖИ)» </a:t>
            </a:r>
            <a:br>
              <a:rPr lang="ru-RU" sz="3200" b="1" dirty="0">
                <a:solidFill>
                  <a:srgbClr val="663300"/>
                </a:solidFill>
              </a:rPr>
            </a:br>
            <a:r>
              <a:rPr lang="ru-RU" sz="2000" b="1" dirty="0">
                <a:solidFill>
                  <a:srgbClr val="663300"/>
                </a:solidFill>
              </a:rPr>
              <a:t/>
            </a:r>
            <a:br>
              <a:rPr lang="ru-RU" sz="2000" b="1" dirty="0">
                <a:solidFill>
                  <a:srgbClr val="663300"/>
                </a:solidFill>
              </a:rPr>
            </a:br>
            <a:r>
              <a:rPr lang="ru-RU" sz="2000" b="1" dirty="0">
                <a:solidFill>
                  <a:srgbClr val="663300"/>
                </a:solidFill>
              </a:rPr>
              <a:t/>
            </a:r>
            <a:br>
              <a:rPr lang="ru-RU" sz="2000" b="1" dirty="0">
                <a:solidFill>
                  <a:srgbClr val="663300"/>
                </a:solidFill>
              </a:rPr>
            </a:br>
            <a:r>
              <a:rPr lang="ru-RU" sz="2000" b="1" dirty="0">
                <a:solidFill>
                  <a:srgbClr val="663300"/>
                </a:solidFill>
              </a:rPr>
              <a:t>Общественная программа партнерства развития информационного общества на </a:t>
            </a:r>
            <a:r>
              <a:rPr lang="ru-RU" sz="2000" b="1" dirty="0" err="1">
                <a:solidFill>
                  <a:srgbClr val="663300"/>
                </a:solidFill>
              </a:rPr>
              <a:t>Северо-Западе</a:t>
            </a:r>
            <a:r>
              <a:rPr lang="ru-RU" sz="2000" b="1" dirty="0">
                <a:solidFill>
                  <a:srgbClr val="663300"/>
                </a:solidFill>
              </a:rPr>
              <a:t> России</a:t>
            </a:r>
            <a:r>
              <a:rPr lang="en-US" sz="2000" b="1" dirty="0">
                <a:solidFill>
                  <a:srgbClr val="663300"/>
                </a:solidFill>
              </a:rPr>
              <a:t> (</a:t>
            </a:r>
            <a:r>
              <a:rPr lang="ru-RU" sz="2000" b="1" dirty="0">
                <a:solidFill>
                  <a:srgbClr val="663300"/>
                </a:solidFill>
              </a:rPr>
              <a:t>НП ПРИОР </a:t>
            </a:r>
            <a:r>
              <a:rPr lang="ru-RU" sz="2000" b="1" dirty="0" err="1">
                <a:solidFill>
                  <a:srgbClr val="663300"/>
                </a:solidFill>
              </a:rPr>
              <a:t>Северо-Запад</a:t>
            </a:r>
            <a:r>
              <a:rPr lang="ru-RU" sz="2000" b="1" dirty="0">
                <a:solidFill>
                  <a:srgbClr val="663300"/>
                </a:solidFill>
              </a:rPr>
              <a:t>) </a:t>
            </a:r>
            <a:r>
              <a:rPr lang="en-US" sz="2800" b="1" dirty="0">
                <a:solidFill>
                  <a:srgbClr val="663300"/>
                </a:solidFill>
              </a:rPr>
              <a:t/>
            </a:r>
            <a:br>
              <a:rPr lang="en-US" sz="2800" b="1" dirty="0">
                <a:solidFill>
                  <a:srgbClr val="663300"/>
                </a:solidFill>
              </a:rPr>
            </a:br>
            <a:r>
              <a:rPr lang="ru-RU" sz="2800" b="1" dirty="0">
                <a:solidFill>
                  <a:srgbClr val="663300"/>
                </a:solidFill>
              </a:rPr>
              <a:t> «Чистый Интернет»</a:t>
            </a:r>
            <a:r>
              <a:rPr lang="en-US" sz="2800" b="1">
                <a:solidFill>
                  <a:srgbClr val="663300"/>
                </a:solidFill>
              </a:rPr>
              <a:t/>
            </a:r>
            <a:br>
              <a:rPr lang="en-US" sz="2800" b="1">
                <a:solidFill>
                  <a:srgbClr val="663300"/>
                </a:solidFill>
              </a:rPr>
            </a:br>
            <a:r>
              <a:rPr lang="en-US" sz="2800" b="1" dirty="0">
                <a:solidFill>
                  <a:srgbClr val="663300"/>
                </a:solidFill>
              </a:rPr>
              <a:t/>
            </a:r>
            <a:br>
              <a:rPr lang="en-US" sz="2800" b="1" dirty="0">
                <a:solidFill>
                  <a:srgbClr val="663300"/>
                </a:solidFill>
              </a:rPr>
            </a:br>
            <a:endParaRPr lang="ru-RU" sz="2800" b="1" dirty="0">
              <a:solidFill>
                <a:srgbClr val="6633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09700"/>
            <a:ext cx="7300913" cy="5033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b="1" dirty="0">
                <a:solidFill>
                  <a:srgbClr val="663300"/>
                </a:solidFill>
              </a:rPr>
              <a:t>Тема: Толерантность в Интернет пространстве – 4 часа	</a:t>
            </a:r>
            <a:endParaRPr lang="ru-RU" sz="2800" dirty="0">
              <a:solidFill>
                <a:srgbClr val="663300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sz="2800" dirty="0">
                <a:solidFill>
                  <a:srgbClr val="663300"/>
                </a:solidFill>
              </a:rPr>
              <a:t>урок 1. Все люди разные – что такое толерантность	</a:t>
            </a:r>
          </a:p>
          <a:p>
            <a:pPr algn="just">
              <a:lnSpc>
                <a:spcPct val="80000"/>
              </a:lnSpc>
            </a:pPr>
            <a:r>
              <a:rPr lang="ru-RU" sz="2800" dirty="0">
                <a:solidFill>
                  <a:srgbClr val="663300"/>
                </a:solidFill>
              </a:rPr>
              <a:t>урок 2. Декларация принципов толерантности	ЮНЕСКО</a:t>
            </a:r>
          </a:p>
          <a:p>
            <a:pPr algn="just">
              <a:lnSpc>
                <a:spcPct val="80000"/>
              </a:lnSpc>
            </a:pPr>
            <a:r>
              <a:rPr lang="ru-RU" sz="2800" dirty="0">
                <a:solidFill>
                  <a:srgbClr val="663300"/>
                </a:solidFill>
              </a:rPr>
              <a:t>урок 3. Что такое быть толерантным в Интернете	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b="1" dirty="0">
              <a:solidFill>
                <a:srgbClr val="66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663300"/>
                </a:solidFill>
              </a:rPr>
              <a:t>Контрольный обобщающий тест по курсу ОБЖИ – 1 час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b="1" dirty="0">
              <a:solidFill>
                <a:srgbClr val="66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663300"/>
                </a:solidFill>
              </a:rPr>
              <a:t>Обобщающее занятие по курсу ОБЖИ – 1 час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7029450" cy="1143000"/>
          </a:xfrm>
          <a:noFill/>
          <a:ln/>
        </p:spPr>
        <p:txBody>
          <a:bodyPr/>
          <a:lstStyle/>
          <a:p>
            <a:r>
              <a:rPr lang="ru-RU" dirty="0">
                <a:solidFill>
                  <a:srgbClr val="663300"/>
                </a:solidFill>
              </a:rPr>
              <a:t>Тематическое планирование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" y="2166122"/>
            <a:ext cx="6481762" cy="459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549275" y="0"/>
            <a:ext cx="6254750" cy="2062103"/>
          </a:xfrm>
          <a:prstGeom prst="rect">
            <a:avLst/>
          </a:prstGeom>
          <a:noFill/>
          <a:ln w="76200" cmpd="tri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Курс обучения предлагается завершить 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on-line</a:t>
            </a:r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игрой «Джунгли Интернета»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r>
              <a:rPr lang="en-US" sz="3200" u="sng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www.wildwebwoods.org</a:t>
            </a:r>
            <a:endParaRPr lang="ru-RU" sz="3200" u="sng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067550" cy="1143000"/>
          </a:xfrm>
        </p:spPr>
        <p:txBody>
          <a:bodyPr/>
          <a:lstStyle/>
          <a:p>
            <a:r>
              <a:rPr lang="ru-RU">
                <a:solidFill>
                  <a:srgbClr val="663300"/>
                </a:solidFill>
              </a:rPr>
              <a:t>На втором этапе проекта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" y="1433513"/>
            <a:ext cx="7372350" cy="4525962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dirty="0">
                <a:solidFill>
                  <a:srgbClr val="663300"/>
                </a:solidFill>
              </a:rPr>
              <a:t>	Проводится </a:t>
            </a:r>
            <a:r>
              <a:rPr lang="ru-RU" dirty="0" smtClean="0">
                <a:solidFill>
                  <a:srgbClr val="663300"/>
                </a:solidFill>
              </a:rPr>
              <a:t>апробация </a:t>
            </a:r>
            <a:r>
              <a:rPr lang="ru-RU" dirty="0">
                <a:solidFill>
                  <a:srgbClr val="663300"/>
                </a:solidFill>
              </a:rPr>
              <a:t>данного курса в школах Санкт-Петербурга. </a:t>
            </a:r>
            <a:endParaRPr lang="ru-RU" dirty="0" smtClean="0">
              <a:solidFill>
                <a:srgbClr val="663300"/>
              </a:solidFill>
            </a:endParaRPr>
          </a:p>
          <a:p>
            <a:pPr algn="just">
              <a:buFontTx/>
              <a:buNone/>
            </a:pPr>
            <a:r>
              <a:rPr lang="ru-RU" dirty="0">
                <a:solidFill>
                  <a:srgbClr val="663300"/>
                </a:solidFill>
              </a:rPr>
              <a:t>	</a:t>
            </a:r>
            <a:r>
              <a:rPr lang="ru-RU" dirty="0" smtClean="0">
                <a:solidFill>
                  <a:srgbClr val="663300"/>
                </a:solidFill>
              </a:rPr>
              <a:t>На </a:t>
            </a:r>
            <a:r>
              <a:rPr lang="ru-RU" dirty="0">
                <a:solidFill>
                  <a:srgbClr val="663300"/>
                </a:solidFill>
              </a:rPr>
              <a:t>данный момент апробация идет в 85 гимназии Петроградского района. </a:t>
            </a:r>
          </a:p>
          <a:p>
            <a:pPr algn="just">
              <a:buFontTx/>
              <a:buNone/>
            </a:pPr>
            <a:r>
              <a:rPr lang="ru-RU" dirty="0">
                <a:solidFill>
                  <a:srgbClr val="663300"/>
                </a:solidFill>
              </a:rPr>
              <a:t>	Есть заинтересованность в данной программе в нескольких ОУ из других регионов </a:t>
            </a:r>
            <a:r>
              <a:rPr lang="ru-RU" dirty="0" smtClean="0">
                <a:solidFill>
                  <a:srgbClr val="663300"/>
                </a:solidFill>
              </a:rPr>
              <a:t>РФ (Челябинская область, Барнаул …)</a:t>
            </a:r>
            <a:endParaRPr lang="ru-RU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048500" cy="1143000"/>
          </a:xfrm>
        </p:spPr>
        <p:txBody>
          <a:bodyPr/>
          <a:lstStyle/>
          <a:p>
            <a:r>
              <a:rPr lang="ru-RU" sz="4000" dirty="0">
                <a:solidFill>
                  <a:srgbClr val="663300"/>
                </a:solidFill>
              </a:rPr>
              <a:t>На втором этапе проекта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33500"/>
            <a:ext cx="7069138" cy="4953000"/>
          </a:xfrm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ru-RU" dirty="0" smtClean="0">
                <a:solidFill>
                  <a:srgbClr val="663300"/>
                </a:solidFill>
              </a:rPr>
              <a:t>	Разработан макет рабочей тетради </a:t>
            </a:r>
            <a:r>
              <a:rPr lang="ru-RU" dirty="0">
                <a:solidFill>
                  <a:srgbClr val="663300"/>
                </a:solidFill>
              </a:rPr>
              <a:t>по курсу ОБЖИ для учащихся 5-6 классов. </a:t>
            </a:r>
            <a:endParaRPr lang="ru-RU" dirty="0" smtClean="0">
              <a:solidFill>
                <a:srgbClr val="663300"/>
              </a:solidFill>
            </a:endParaRPr>
          </a:p>
          <a:p>
            <a:pPr algn="just">
              <a:lnSpc>
                <a:spcPct val="90000"/>
              </a:lnSpc>
              <a:buNone/>
            </a:pPr>
            <a:r>
              <a:rPr lang="ru-RU" dirty="0">
                <a:solidFill>
                  <a:srgbClr val="663300"/>
                </a:solidFill>
              </a:rPr>
              <a:t>	</a:t>
            </a:r>
            <a:r>
              <a:rPr lang="ru-RU" dirty="0" smtClean="0">
                <a:solidFill>
                  <a:srgbClr val="663300"/>
                </a:solidFill>
              </a:rPr>
              <a:t>Данное </a:t>
            </a:r>
            <a:r>
              <a:rPr lang="ru-RU" dirty="0">
                <a:solidFill>
                  <a:srgbClr val="663300"/>
                </a:solidFill>
              </a:rPr>
              <a:t>учебное пособие </a:t>
            </a:r>
            <a:r>
              <a:rPr lang="ru-RU" dirty="0" smtClean="0">
                <a:solidFill>
                  <a:srgbClr val="663300"/>
                </a:solidFill>
              </a:rPr>
              <a:t>объединяет  </a:t>
            </a:r>
            <a:r>
              <a:rPr lang="ru-RU" dirty="0">
                <a:solidFill>
                  <a:srgbClr val="663300"/>
                </a:solidFill>
              </a:rPr>
              <a:t>необходимую теоретическую информацию с проверочными вопросами, необходимыми как для самоконтроля учащихся, так и для проведения уроков курса ОБЖИ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663300"/>
                </a:solidFill>
              </a:rPr>
              <a:t>На втором этапе проекта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010400" cy="4525963"/>
          </a:xfrm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663300"/>
                </a:solidFill>
              </a:rPr>
              <a:t>	</a:t>
            </a:r>
            <a:r>
              <a:rPr lang="ru-RU" dirty="0" smtClean="0">
                <a:solidFill>
                  <a:srgbClr val="663300"/>
                </a:solidFill>
              </a:rPr>
              <a:t>Проводятся обучающие семинары </a:t>
            </a:r>
            <a:r>
              <a:rPr lang="ru-RU" dirty="0">
                <a:solidFill>
                  <a:srgbClr val="663300"/>
                </a:solidFill>
              </a:rPr>
              <a:t>для учителей Санкт-Петербурга. </a:t>
            </a:r>
            <a:endParaRPr lang="ru-RU" dirty="0" smtClean="0">
              <a:solidFill>
                <a:srgbClr val="663300"/>
              </a:solidFill>
            </a:endParaRPr>
          </a:p>
          <a:p>
            <a:pPr algn="just">
              <a:lnSpc>
                <a:spcPct val="90000"/>
              </a:lnSpc>
              <a:buNone/>
            </a:pPr>
            <a:endParaRPr lang="ru-RU" dirty="0" smtClean="0">
              <a:solidFill>
                <a:srgbClr val="663300"/>
              </a:solidFill>
            </a:endParaRPr>
          </a:p>
          <a:p>
            <a:pPr algn="just">
              <a:lnSpc>
                <a:spcPct val="90000"/>
              </a:lnSpc>
              <a:buNone/>
            </a:pPr>
            <a:r>
              <a:rPr lang="ru-RU" dirty="0">
                <a:solidFill>
                  <a:srgbClr val="663300"/>
                </a:solidFill>
              </a:rPr>
              <a:t>	</a:t>
            </a:r>
            <a:r>
              <a:rPr lang="ru-RU" dirty="0" smtClean="0">
                <a:solidFill>
                  <a:srgbClr val="663300"/>
                </a:solidFill>
              </a:rPr>
              <a:t>Подобные семинары проводятся с </a:t>
            </a:r>
            <a:r>
              <a:rPr lang="ru-RU" dirty="0">
                <a:solidFill>
                  <a:srgbClr val="663300"/>
                </a:solidFill>
              </a:rPr>
              <a:t>2008 </a:t>
            </a:r>
            <a:r>
              <a:rPr lang="ru-RU" dirty="0" smtClean="0">
                <a:solidFill>
                  <a:srgbClr val="663300"/>
                </a:solidFill>
              </a:rPr>
              <a:t>года как для </a:t>
            </a:r>
            <a:r>
              <a:rPr lang="ru-RU" dirty="0">
                <a:solidFill>
                  <a:srgbClr val="663300"/>
                </a:solidFill>
              </a:rPr>
              <a:t>учителей Санкт-Петербурга </a:t>
            </a:r>
            <a:r>
              <a:rPr lang="ru-RU" dirty="0" smtClean="0">
                <a:solidFill>
                  <a:srgbClr val="663300"/>
                </a:solidFill>
              </a:rPr>
              <a:t> так и </a:t>
            </a:r>
            <a:r>
              <a:rPr lang="ru-RU" dirty="0">
                <a:solidFill>
                  <a:srgbClr val="663300"/>
                </a:solidFill>
              </a:rPr>
              <a:t>других регионов РФ.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rgbClr val="663300"/>
                </a:solidFill>
              </a:rPr>
              <a:t>	</a:t>
            </a:r>
            <a:endParaRPr lang="ru-RU" sz="2800" dirty="0" smtClean="0">
              <a:solidFill>
                <a:srgbClr val="663300"/>
              </a:solidFill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</a:rPr>
              <a:t>	</a:t>
            </a:r>
            <a:endParaRPr lang="ru-RU" sz="28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74638"/>
            <a:ext cx="7067550" cy="1143000"/>
          </a:xfrm>
        </p:spPr>
        <p:txBody>
          <a:bodyPr/>
          <a:lstStyle/>
          <a:p>
            <a:r>
              <a:rPr lang="ru-RU" sz="4000">
                <a:solidFill>
                  <a:srgbClr val="663300"/>
                </a:solidFill>
              </a:rPr>
              <a:t>На третьем этапе проекта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352550"/>
            <a:ext cx="7054850" cy="5257800"/>
          </a:xfrm>
        </p:spPr>
        <p:txBody>
          <a:bodyPr/>
          <a:lstStyle/>
          <a:p>
            <a:pPr algn="just">
              <a:buNone/>
            </a:pPr>
            <a:r>
              <a:rPr lang="en-US" sz="2800" dirty="0" smtClean="0">
                <a:solidFill>
                  <a:srgbClr val="663300"/>
                </a:solidFill>
              </a:rPr>
              <a:t>	</a:t>
            </a:r>
            <a:r>
              <a:rPr lang="ru-RU" sz="2800" dirty="0" smtClean="0">
                <a:solidFill>
                  <a:srgbClr val="663300"/>
                </a:solidFill>
              </a:rPr>
              <a:t>Планируется </a:t>
            </a:r>
            <a:r>
              <a:rPr lang="ru-RU" sz="2800" dirty="0">
                <a:solidFill>
                  <a:srgbClr val="663300"/>
                </a:solidFill>
              </a:rPr>
              <a:t>создать </a:t>
            </a:r>
            <a:r>
              <a:rPr lang="ru-RU" sz="2800" dirty="0" err="1">
                <a:solidFill>
                  <a:srgbClr val="663300"/>
                </a:solidFill>
              </a:rPr>
              <a:t>мультимедийное</a:t>
            </a:r>
            <a:r>
              <a:rPr lang="ru-RU" sz="2800" b="1" dirty="0">
                <a:solidFill>
                  <a:srgbClr val="663300"/>
                </a:solidFill>
              </a:rPr>
              <a:t> </a:t>
            </a:r>
            <a:r>
              <a:rPr lang="ru-RU" sz="2800" dirty="0">
                <a:solidFill>
                  <a:srgbClr val="663300"/>
                </a:solidFill>
              </a:rPr>
              <a:t>интерактивное пособие для учащихся ОБЖИ для 5-6 классов (при наличии соответствующего финансирования). Данное пособие позволило бы наглядно показать ребятам те опасные моменты, которые возникают при бесконтрольном и неумелом использовании сети Интернет, а использование интерактивных технологий даст необходимый образовательный эффект.</a:t>
            </a:r>
            <a:r>
              <a:rPr lang="ru-RU" sz="2800" dirty="0"/>
              <a:t> 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975" y="584200"/>
            <a:ext cx="7489825" cy="5584825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	</a:t>
            </a:r>
            <a:r>
              <a:rPr lang="ru-RU">
                <a:solidFill>
                  <a:srgbClr val="663300"/>
                </a:solidFill>
              </a:rPr>
              <a:t>Мы считаем, что </a:t>
            </a:r>
            <a:r>
              <a:rPr lang="ru-RU" b="1">
                <a:solidFill>
                  <a:srgbClr val="663300"/>
                </a:solidFill>
              </a:rPr>
              <a:t>курс ОБЖИ</a:t>
            </a:r>
            <a:r>
              <a:rPr lang="ru-RU">
                <a:solidFill>
                  <a:srgbClr val="663300"/>
                </a:solidFill>
              </a:rPr>
              <a:t>, после проведения апробации и внесения необходимых изменений, можно будет </a:t>
            </a:r>
            <a:r>
              <a:rPr lang="ru-RU" b="1">
                <a:solidFill>
                  <a:srgbClr val="663300"/>
                </a:solidFill>
              </a:rPr>
              <a:t>рекомендовать</a:t>
            </a:r>
            <a:r>
              <a:rPr lang="ru-RU">
                <a:solidFill>
                  <a:srgbClr val="663300"/>
                </a:solidFill>
              </a:rPr>
              <a:t> включить в курс </a:t>
            </a:r>
            <a:r>
              <a:rPr lang="ru-RU" b="1">
                <a:solidFill>
                  <a:srgbClr val="663300"/>
                </a:solidFill>
              </a:rPr>
              <a:t>ОБЖ</a:t>
            </a:r>
            <a:r>
              <a:rPr lang="ru-RU">
                <a:solidFill>
                  <a:srgbClr val="663300"/>
                </a:solidFill>
              </a:rPr>
              <a:t> (основы безопасности жизнедеятельности), который является обязательным предметом в общеобразовательных учреждениях (школах, гимназиях, лицеях и т.п.)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4675" y="461963"/>
            <a:ext cx="6915150" cy="5326062"/>
          </a:xfrm>
          <a:noFill/>
          <a:ln/>
        </p:spPr>
        <p:txBody>
          <a:bodyPr/>
          <a:lstStyle/>
          <a:p>
            <a:r>
              <a:rPr lang="ru-RU" sz="3200" b="1" dirty="0">
                <a:solidFill>
                  <a:srgbClr val="663300"/>
                </a:solidFill>
              </a:rPr>
              <a:t>Курс «Основы безопасности жизнедеятельности в сети Интернет (ОБЖИ)» </a:t>
            </a:r>
            <a:br>
              <a:rPr lang="ru-RU" sz="3200" b="1" dirty="0">
                <a:solidFill>
                  <a:srgbClr val="663300"/>
                </a:solidFill>
              </a:rPr>
            </a:br>
            <a:r>
              <a:rPr lang="ru-RU" sz="2000" b="1" dirty="0">
                <a:solidFill>
                  <a:srgbClr val="663300"/>
                </a:solidFill>
              </a:rPr>
              <a:t/>
            </a:r>
            <a:br>
              <a:rPr lang="ru-RU" sz="2000" b="1" dirty="0">
                <a:solidFill>
                  <a:srgbClr val="663300"/>
                </a:solidFill>
              </a:rPr>
            </a:br>
            <a:r>
              <a:rPr lang="ru-RU" sz="2000" b="1" dirty="0">
                <a:solidFill>
                  <a:srgbClr val="663300"/>
                </a:solidFill>
              </a:rPr>
              <a:t/>
            </a:r>
            <a:br>
              <a:rPr lang="ru-RU" sz="2000" b="1" dirty="0">
                <a:solidFill>
                  <a:srgbClr val="663300"/>
                </a:solidFill>
              </a:rPr>
            </a:br>
            <a:r>
              <a:rPr lang="ru-RU" sz="2000" b="1" dirty="0">
                <a:solidFill>
                  <a:srgbClr val="663300"/>
                </a:solidFill>
              </a:rPr>
              <a:t>Общественная программа партнерства развития информационного общества на </a:t>
            </a:r>
            <a:r>
              <a:rPr lang="ru-RU" sz="2000" b="1" dirty="0" err="1">
                <a:solidFill>
                  <a:srgbClr val="663300"/>
                </a:solidFill>
              </a:rPr>
              <a:t>Северо-Западе</a:t>
            </a:r>
            <a:r>
              <a:rPr lang="ru-RU" sz="2000" b="1" dirty="0">
                <a:solidFill>
                  <a:srgbClr val="663300"/>
                </a:solidFill>
              </a:rPr>
              <a:t> России</a:t>
            </a:r>
            <a:r>
              <a:rPr lang="en-US" sz="2000" b="1" dirty="0">
                <a:solidFill>
                  <a:srgbClr val="663300"/>
                </a:solidFill>
              </a:rPr>
              <a:t> (</a:t>
            </a:r>
            <a:r>
              <a:rPr lang="ru-RU" sz="2000" b="1" dirty="0">
                <a:solidFill>
                  <a:srgbClr val="663300"/>
                </a:solidFill>
              </a:rPr>
              <a:t>НП ПРИОР </a:t>
            </a:r>
            <a:r>
              <a:rPr lang="ru-RU" sz="2000" b="1" dirty="0" err="1">
                <a:solidFill>
                  <a:srgbClr val="663300"/>
                </a:solidFill>
              </a:rPr>
              <a:t>Северо-Запад</a:t>
            </a:r>
            <a:r>
              <a:rPr lang="ru-RU" sz="2000" b="1" dirty="0">
                <a:solidFill>
                  <a:srgbClr val="663300"/>
                </a:solidFill>
              </a:rPr>
              <a:t>) </a:t>
            </a:r>
            <a:r>
              <a:rPr lang="en-US" sz="2800" b="1" dirty="0">
                <a:solidFill>
                  <a:srgbClr val="663300"/>
                </a:solidFill>
              </a:rPr>
              <a:t/>
            </a:r>
            <a:br>
              <a:rPr lang="en-US" sz="2800" b="1" dirty="0">
                <a:solidFill>
                  <a:srgbClr val="663300"/>
                </a:solidFill>
              </a:rPr>
            </a:br>
            <a:r>
              <a:rPr lang="ru-RU" sz="2800" b="1" dirty="0">
                <a:solidFill>
                  <a:srgbClr val="663300"/>
                </a:solidFill>
              </a:rPr>
              <a:t> «Чистый Интернет»</a:t>
            </a:r>
            <a:r>
              <a:rPr lang="en-US" sz="2800" b="1" dirty="0">
                <a:solidFill>
                  <a:srgbClr val="663300"/>
                </a:solidFill>
              </a:rPr>
              <a:t/>
            </a:r>
            <a:br>
              <a:rPr lang="en-US" sz="2800" b="1" dirty="0">
                <a:solidFill>
                  <a:srgbClr val="663300"/>
                </a:solidFill>
              </a:rPr>
            </a:br>
            <a:r>
              <a:rPr lang="en-US" sz="2800" b="1" dirty="0" smtClean="0">
                <a:solidFill>
                  <a:srgbClr val="663300"/>
                </a:solidFill>
                <a:hlinkClick r:id="rId3"/>
              </a:rPr>
              <a:t>http://pnmc.spb.ru/obgi-kurs.html</a:t>
            </a:r>
            <a:r>
              <a:rPr lang="en-US" sz="2800" b="1" dirty="0" smtClean="0">
                <a:solidFill>
                  <a:srgbClr val="663300"/>
                </a:solidFill>
              </a:rPr>
              <a:t> </a:t>
            </a:r>
            <a:r>
              <a:rPr lang="en-US" sz="2800" b="1" dirty="0">
                <a:solidFill>
                  <a:srgbClr val="663300"/>
                </a:solidFill>
              </a:rPr>
              <a:t/>
            </a:r>
            <a:br>
              <a:rPr lang="en-US" sz="2800" b="1" dirty="0">
                <a:solidFill>
                  <a:srgbClr val="663300"/>
                </a:solidFill>
              </a:rPr>
            </a:br>
            <a:endParaRPr lang="ru-RU" sz="2800" b="1" dirty="0">
              <a:solidFill>
                <a:srgbClr val="6633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7524750" y="4092575"/>
            <a:ext cx="148907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ru-RU" sz="800">
              <a:solidFill>
                <a:schemeClr val="bg2"/>
              </a:solidFill>
            </a:endParaRP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0" y="0"/>
            <a:ext cx="7524750" cy="954107"/>
          </a:xfrm>
          <a:prstGeom prst="rect">
            <a:avLst/>
          </a:prstGeom>
          <a:noFill/>
          <a:ln w="76200" cmpd="tri" algn="ctr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663300"/>
                </a:solidFill>
              </a:rPr>
              <a:t>Предпосылки создания программы </a:t>
            </a:r>
            <a:br>
              <a:rPr lang="ru-RU" sz="2800" dirty="0">
                <a:solidFill>
                  <a:srgbClr val="663300"/>
                </a:solidFill>
              </a:rPr>
            </a:br>
            <a:r>
              <a:rPr lang="ru-RU" sz="2800" dirty="0">
                <a:solidFill>
                  <a:srgbClr val="663300"/>
                </a:solidFill>
              </a:rPr>
              <a:t>«Чистый Интернет»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38100" y="1179512"/>
            <a:ext cx="7426325" cy="5262979"/>
          </a:xfrm>
          <a:prstGeom prst="rect">
            <a:avLst/>
          </a:prstGeom>
          <a:noFill/>
          <a:ln w="76200" cmpd="tri" algn="ctr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FontTx/>
              <a:buChar char="•"/>
            </a:pPr>
            <a:r>
              <a:rPr lang="ru-RU" sz="2400" dirty="0">
                <a:solidFill>
                  <a:srgbClr val="663300"/>
                </a:solidFill>
              </a:rPr>
              <a:t> В настоящее время ребенок любого возраста может получить доступ к любому содержимому Интернета, </a:t>
            </a:r>
            <a:endParaRPr lang="ru-RU" sz="2400" dirty="0" smtClean="0">
              <a:solidFill>
                <a:srgbClr val="663300"/>
              </a:solidFill>
            </a:endParaRPr>
          </a:p>
          <a:p>
            <a:pPr algn="just">
              <a:spcBef>
                <a:spcPts val="0"/>
              </a:spcBef>
            </a:pPr>
            <a:endParaRPr lang="ru-RU" sz="800" dirty="0">
              <a:solidFill>
                <a:srgbClr val="663300"/>
              </a:solidFill>
            </a:endParaRPr>
          </a:p>
          <a:p>
            <a:pPr algn="just">
              <a:spcBef>
                <a:spcPts val="0"/>
              </a:spcBef>
              <a:buFontTx/>
              <a:buChar char="•"/>
            </a:pPr>
            <a:r>
              <a:rPr lang="ru-RU" sz="2400" dirty="0">
                <a:solidFill>
                  <a:srgbClr val="663300"/>
                </a:solidFill>
              </a:rPr>
              <a:t> 9 из 10 детей возраста 8-16 лет (пользующихся Интернетом) видели онлайновую порнографию, </a:t>
            </a:r>
            <a:r>
              <a:rPr lang="ru-RU" sz="2400" dirty="0" smtClean="0">
                <a:solidFill>
                  <a:srgbClr val="663300"/>
                </a:solidFill>
              </a:rPr>
              <a:t>наткнувшись на нее случайно. </a:t>
            </a:r>
          </a:p>
          <a:p>
            <a:pPr algn="just">
              <a:spcBef>
                <a:spcPts val="0"/>
              </a:spcBef>
            </a:pPr>
            <a:endParaRPr lang="ru-RU" sz="800" dirty="0">
              <a:solidFill>
                <a:srgbClr val="663300"/>
              </a:solidFill>
            </a:endParaRPr>
          </a:p>
          <a:p>
            <a:pPr algn="just">
              <a:spcBef>
                <a:spcPts val="0"/>
              </a:spcBef>
              <a:buFontTx/>
              <a:buChar char="•"/>
            </a:pPr>
            <a:r>
              <a:rPr lang="ru-RU" sz="2400" dirty="0">
                <a:solidFill>
                  <a:srgbClr val="663300"/>
                </a:solidFill>
              </a:rPr>
              <a:t> Около 40 % детей, регулярно пользующихся Интернетом, однажды подвергались сексуальному домогательству </a:t>
            </a:r>
            <a:r>
              <a:rPr lang="ru-RU" sz="2400" dirty="0" smtClean="0">
                <a:solidFill>
                  <a:srgbClr val="663300"/>
                </a:solidFill>
              </a:rPr>
              <a:t>.</a:t>
            </a:r>
          </a:p>
          <a:p>
            <a:pPr algn="just">
              <a:spcBef>
                <a:spcPts val="0"/>
              </a:spcBef>
            </a:pPr>
            <a:endParaRPr lang="ru-RU" sz="800" dirty="0">
              <a:solidFill>
                <a:srgbClr val="663300"/>
              </a:solidFill>
            </a:endParaRPr>
          </a:p>
          <a:p>
            <a:pPr algn="just">
              <a:spcBef>
                <a:spcPts val="0"/>
              </a:spcBef>
              <a:buFontTx/>
              <a:buChar char="•"/>
            </a:pPr>
            <a:r>
              <a:rPr lang="ru-RU" sz="2400" dirty="0" smtClean="0">
                <a:solidFill>
                  <a:srgbClr val="663300"/>
                </a:solidFill>
              </a:rPr>
              <a:t> Нападение в Интернете </a:t>
            </a:r>
            <a:r>
              <a:rPr lang="ru-RU" sz="2400" dirty="0">
                <a:solidFill>
                  <a:srgbClr val="663300"/>
                </a:solidFill>
              </a:rPr>
              <a:t>может принимать форму оскорблений со стороны других </a:t>
            </a:r>
            <a:r>
              <a:rPr lang="ru-RU" sz="2400" dirty="0" err="1" smtClean="0">
                <a:solidFill>
                  <a:srgbClr val="663300"/>
                </a:solidFill>
              </a:rPr>
              <a:t>интернет-пользователей</a:t>
            </a:r>
            <a:r>
              <a:rPr lang="ru-RU" sz="2400" dirty="0" smtClean="0">
                <a:solidFill>
                  <a:srgbClr val="663300"/>
                </a:solidFill>
              </a:rPr>
              <a:t> (</a:t>
            </a:r>
            <a:r>
              <a:rPr lang="ru-RU" sz="2400" dirty="0" err="1" smtClean="0">
                <a:solidFill>
                  <a:srgbClr val="663300"/>
                </a:solidFill>
              </a:rPr>
              <a:t>кибербуллинг</a:t>
            </a:r>
            <a:r>
              <a:rPr lang="ru-RU" sz="2400" dirty="0" smtClean="0">
                <a:solidFill>
                  <a:srgbClr val="663300"/>
                </a:solidFill>
              </a:rPr>
              <a:t>).</a:t>
            </a:r>
            <a:endParaRPr lang="ru-RU" sz="20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7524750" y="4092575"/>
            <a:ext cx="148907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ru-RU" sz="800">
              <a:solidFill>
                <a:schemeClr val="bg2"/>
              </a:solidFill>
            </a:endParaRPr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152400" y="622300"/>
            <a:ext cx="7358063" cy="6001643"/>
          </a:xfrm>
          <a:prstGeom prst="rect">
            <a:avLst/>
          </a:prstGeom>
          <a:noFill/>
          <a:ln w="76200" cmpd="tri" algn="ctr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663300"/>
                </a:solidFill>
              </a:rPr>
              <a:t> </a:t>
            </a:r>
            <a:r>
              <a:rPr lang="ru-RU" sz="2400" dirty="0">
                <a:solidFill>
                  <a:srgbClr val="663300"/>
                </a:solidFill>
              </a:rPr>
              <a:t>– низкий уровень осознания проблемы безопасности киберпространства в российском обществе; </a:t>
            </a:r>
          </a:p>
          <a:p>
            <a:pPr algn="just"/>
            <a:r>
              <a:rPr lang="ru-RU" sz="2400" dirty="0" smtClean="0">
                <a:solidFill>
                  <a:srgbClr val="663300"/>
                </a:solidFill>
              </a:rPr>
              <a:t>– </a:t>
            </a:r>
            <a:r>
              <a:rPr lang="ru-RU" sz="2400" dirty="0">
                <a:solidFill>
                  <a:srgbClr val="663300"/>
                </a:solidFill>
              </a:rPr>
              <a:t>несовершенство федерального и регионального информационного законодательства, </a:t>
            </a:r>
          </a:p>
          <a:p>
            <a:pPr algn="just"/>
            <a:r>
              <a:rPr lang="ru-RU" sz="2400" dirty="0" smtClean="0">
                <a:solidFill>
                  <a:srgbClr val="663300"/>
                </a:solidFill>
              </a:rPr>
              <a:t>– </a:t>
            </a:r>
            <a:r>
              <a:rPr lang="ru-RU" sz="2400" dirty="0">
                <a:solidFill>
                  <a:srgbClr val="663300"/>
                </a:solidFill>
              </a:rPr>
              <a:t>отсутствие в широком распространении образовательных и просветительских практик и программ для детей и взрослых</a:t>
            </a:r>
            <a:r>
              <a:rPr lang="ru-RU" sz="2400" dirty="0" smtClean="0">
                <a:solidFill>
                  <a:srgbClr val="663300"/>
                </a:solidFill>
              </a:rPr>
              <a:t>,</a:t>
            </a:r>
            <a:endParaRPr lang="ru-RU" sz="2400" dirty="0">
              <a:solidFill>
                <a:srgbClr val="663300"/>
              </a:solidFill>
            </a:endParaRPr>
          </a:p>
          <a:p>
            <a:pPr algn="just"/>
            <a:r>
              <a:rPr lang="ru-RU" sz="2400" dirty="0" smtClean="0">
                <a:solidFill>
                  <a:srgbClr val="663300"/>
                </a:solidFill>
              </a:rPr>
              <a:t>– </a:t>
            </a:r>
            <a:r>
              <a:rPr lang="ru-RU" sz="2400" dirty="0">
                <a:solidFill>
                  <a:srgbClr val="663300"/>
                </a:solidFill>
              </a:rPr>
              <a:t>недостаточное количество качественных популярных детских образовательных и просветительских ресурсов в Интернете, </a:t>
            </a:r>
            <a:r>
              <a:rPr lang="ru-RU" sz="2400" dirty="0" smtClean="0">
                <a:solidFill>
                  <a:srgbClr val="663300"/>
                </a:solidFill>
              </a:rPr>
              <a:t> </a:t>
            </a:r>
          </a:p>
          <a:p>
            <a:pPr algn="just"/>
            <a:r>
              <a:rPr lang="ru-RU" sz="2400" dirty="0" smtClean="0">
                <a:solidFill>
                  <a:srgbClr val="663300"/>
                </a:solidFill>
              </a:rPr>
              <a:t>– </a:t>
            </a:r>
            <a:r>
              <a:rPr lang="ru-RU" sz="2400" dirty="0">
                <a:solidFill>
                  <a:srgbClr val="663300"/>
                </a:solidFill>
              </a:rPr>
              <a:t>отсутствие системы защиты прав и интересов граждан от проявлений экстремизма и ксенофобии в Интернете, особенно защиты прав несовершеннолетних.</a:t>
            </a:r>
            <a:r>
              <a:rPr lang="ru-RU" sz="2400" dirty="0"/>
              <a:t> </a:t>
            </a:r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0" y="0"/>
            <a:ext cx="7486650" cy="523220"/>
          </a:xfrm>
          <a:prstGeom prst="rect">
            <a:avLst/>
          </a:prstGeom>
          <a:noFill/>
          <a:ln w="76200" cmpd="tri" algn="ctr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663300"/>
                </a:solidFill>
              </a:rPr>
              <a:t>Общие проблемы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7524750" y="4092575"/>
            <a:ext cx="148907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ru-RU" sz="800">
              <a:solidFill>
                <a:schemeClr val="bg2"/>
              </a:solidFill>
            </a:endParaRP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5859463" y="339725"/>
            <a:ext cx="2616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663300"/>
                </a:solidFill>
              </a:rPr>
              <a:t>«Чистый Интернет»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228599" y="795338"/>
            <a:ext cx="7162801" cy="6001643"/>
          </a:xfrm>
          <a:prstGeom prst="rect">
            <a:avLst/>
          </a:prstGeom>
          <a:noFill/>
          <a:ln w="76200" cmpd="tri" algn="ctr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ru-RU" sz="3200" dirty="0">
                <a:solidFill>
                  <a:srgbClr val="663300"/>
                </a:solidFill>
              </a:rPr>
              <a:t>НАПРАВЛЕНИЯ ПРОГРАММЫ</a:t>
            </a:r>
          </a:p>
          <a:p>
            <a:pPr marL="342900" indent="-342900"/>
            <a:endParaRPr lang="ru-RU" sz="3200" dirty="0">
              <a:solidFill>
                <a:srgbClr val="663300"/>
              </a:solidFill>
            </a:endParaRPr>
          </a:p>
          <a:p>
            <a:pPr marL="342900" indent="-342900" algn="just"/>
            <a:r>
              <a:rPr lang="ru-RU" sz="3200" dirty="0">
                <a:solidFill>
                  <a:srgbClr val="663300"/>
                </a:solidFill>
              </a:rPr>
              <a:t>	В рамках программы планируется комплекс проектов и мероприятий, которые можно разделить на три направления:</a:t>
            </a:r>
          </a:p>
          <a:p>
            <a:pPr marL="342900" indent="-342900" algn="just"/>
            <a:endParaRPr lang="ru-RU" sz="3200" dirty="0">
              <a:solidFill>
                <a:srgbClr val="6633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sz="3200" dirty="0" smtClean="0">
                <a:solidFill>
                  <a:srgbClr val="663300"/>
                </a:solidFill>
              </a:rPr>
              <a:t>Аналитические </a:t>
            </a:r>
            <a:r>
              <a:rPr lang="ru-RU" sz="3200" dirty="0">
                <a:solidFill>
                  <a:srgbClr val="663300"/>
                </a:solidFill>
              </a:rPr>
              <a:t>и исследовательские проекты</a:t>
            </a:r>
          </a:p>
          <a:p>
            <a:pPr marL="342900" indent="-342900" algn="just">
              <a:buFontTx/>
              <a:buAutoNum type="arabicPeriod"/>
            </a:pPr>
            <a:r>
              <a:rPr lang="ru-RU" sz="3200" dirty="0" smtClean="0">
                <a:solidFill>
                  <a:srgbClr val="663300"/>
                </a:solidFill>
              </a:rPr>
              <a:t>Методическое </a:t>
            </a:r>
            <a:r>
              <a:rPr lang="ru-RU" sz="3200" dirty="0">
                <a:solidFill>
                  <a:srgbClr val="663300"/>
                </a:solidFill>
              </a:rPr>
              <a:t>направление</a:t>
            </a:r>
          </a:p>
          <a:p>
            <a:pPr marL="342900" indent="-342900">
              <a:buFontTx/>
              <a:buAutoNum type="arabicPeriod"/>
            </a:pPr>
            <a:r>
              <a:rPr lang="ru-RU" sz="3200" dirty="0" smtClean="0">
                <a:solidFill>
                  <a:srgbClr val="663300"/>
                </a:solidFill>
              </a:rPr>
              <a:t>Информационная </a:t>
            </a:r>
            <a:r>
              <a:rPr lang="ru-RU" sz="3200" dirty="0">
                <a:solidFill>
                  <a:srgbClr val="663300"/>
                </a:solidFill>
              </a:rPr>
              <a:t>и просветительская деятельность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214313" y="647700"/>
            <a:ext cx="7446962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20638">
              <a:spcBef>
                <a:spcPct val="20000"/>
              </a:spcBef>
            </a:pPr>
            <a:r>
              <a:rPr lang="ru-RU" sz="2800">
                <a:solidFill>
                  <a:srgbClr val="663300"/>
                </a:solidFill>
              </a:rPr>
              <a:t>В рамках методического направления предполагается разработка курса </a:t>
            </a:r>
            <a:endParaRPr lang="en-US" sz="2800">
              <a:solidFill>
                <a:srgbClr val="663300"/>
              </a:solidFill>
            </a:endParaRPr>
          </a:p>
          <a:p>
            <a:pPr indent="20638">
              <a:spcBef>
                <a:spcPct val="20000"/>
              </a:spcBef>
            </a:pPr>
            <a:endParaRPr lang="en-US" sz="2800">
              <a:solidFill>
                <a:srgbClr val="663300"/>
              </a:solidFill>
            </a:endParaRPr>
          </a:p>
          <a:p>
            <a:pPr indent="20638" algn="ctr">
              <a:spcBef>
                <a:spcPct val="20000"/>
              </a:spcBef>
            </a:pPr>
            <a:r>
              <a:rPr lang="ru-RU" sz="2800">
                <a:solidFill>
                  <a:srgbClr val="663300"/>
                </a:solidFill>
              </a:rPr>
              <a:t>«Основы безопасности жизнедеятельности в Интернет» (ОБЖИ) </a:t>
            </a:r>
            <a:endParaRPr lang="en-US" sz="2800">
              <a:solidFill>
                <a:srgbClr val="663300"/>
              </a:solidFill>
            </a:endParaRPr>
          </a:p>
          <a:p>
            <a:pPr indent="20638" algn="ctr">
              <a:spcBef>
                <a:spcPct val="20000"/>
              </a:spcBef>
            </a:pPr>
            <a:r>
              <a:rPr lang="ru-RU" sz="2800">
                <a:solidFill>
                  <a:srgbClr val="663300"/>
                </a:solidFill>
              </a:rPr>
              <a:t>для детей </a:t>
            </a:r>
            <a:r>
              <a:rPr lang="en-US" sz="2800">
                <a:solidFill>
                  <a:srgbClr val="663300"/>
                </a:solidFill>
              </a:rPr>
              <a:t>5</a:t>
            </a:r>
            <a:r>
              <a:rPr lang="ru-RU" sz="2800">
                <a:solidFill>
                  <a:srgbClr val="663300"/>
                </a:solidFill>
              </a:rPr>
              <a:t>-</a:t>
            </a:r>
            <a:r>
              <a:rPr lang="en-US" sz="2800">
                <a:solidFill>
                  <a:srgbClr val="663300"/>
                </a:solidFill>
              </a:rPr>
              <a:t>6</a:t>
            </a:r>
            <a:r>
              <a:rPr lang="ru-RU" sz="2800">
                <a:solidFill>
                  <a:srgbClr val="663300"/>
                </a:solidFill>
              </a:rPr>
              <a:t> классов. </a:t>
            </a:r>
            <a:endParaRPr lang="en-US" sz="2800">
              <a:solidFill>
                <a:srgbClr val="663300"/>
              </a:solidFill>
            </a:endParaRPr>
          </a:p>
          <a:p>
            <a:pPr indent="20638">
              <a:spcBef>
                <a:spcPct val="20000"/>
              </a:spcBef>
            </a:pPr>
            <a:endParaRPr lang="en-US" sz="2800">
              <a:solidFill>
                <a:srgbClr val="663300"/>
              </a:solidFill>
            </a:endParaRPr>
          </a:p>
          <a:p>
            <a:pPr indent="20638">
              <a:spcBef>
                <a:spcPct val="20000"/>
              </a:spcBef>
            </a:pPr>
            <a:r>
              <a:rPr lang="ru-RU" sz="2800">
                <a:solidFill>
                  <a:srgbClr val="663300"/>
                </a:solidFill>
              </a:rPr>
              <a:t>Объем курса от </a:t>
            </a:r>
            <a:r>
              <a:rPr lang="en-US" sz="2800">
                <a:solidFill>
                  <a:srgbClr val="663300"/>
                </a:solidFill>
              </a:rPr>
              <a:t>17</a:t>
            </a:r>
            <a:r>
              <a:rPr lang="ru-RU" sz="2800">
                <a:solidFill>
                  <a:srgbClr val="663300"/>
                </a:solidFill>
              </a:rPr>
              <a:t> до 3</a:t>
            </a:r>
            <a:r>
              <a:rPr lang="en-US" sz="2800">
                <a:solidFill>
                  <a:srgbClr val="663300"/>
                </a:solidFill>
              </a:rPr>
              <a:t>4</a:t>
            </a:r>
            <a:r>
              <a:rPr lang="ru-RU" sz="2800">
                <a:solidFill>
                  <a:srgbClr val="663300"/>
                </a:solidFill>
              </a:rPr>
              <a:t> учебных часов. Курс может являться составной частью школьного предмета ОБЖ (основы безопасности жизнедеятельности).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4" name="Picture 4" descr="experimental_cur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7488"/>
            <a:ext cx="7010400" cy="1143000"/>
          </a:xfrm>
        </p:spPr>
        <p:txBody>
          <a:bodyPr/>
          <a:lstStyle/>
          <a:p>
            <a:r>
              <a:rPr lang="ru-RU" dirty="0">
                <a:solidFill>
                  <a:srgbClr val="663300"/>
                </a:solidFill>
              </a:rPr>
              <a:t>Тематическое </a:t>
            </a:r>
            <a:r>
              <a:rPr lang="ru-RU" dirty="0" smtClean="0">
                <a:solidFill>
                  <a:srgbClr val="663300"/>
                </a:solidFill>
              </a:rPr>
              <a:t>планирование (17 часов)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1600200"/>
            <a:ext cx="7332663" cy="5010150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>
                <a:solidFill>
                  <a:srgbClr val="663300"/>
                </a:solidFill>
              </a:rPr>
              <a:t>Тема: Компьютер и здоровье ребенка – 5 часов	</a:t>
            </a:r>
            <a:endParaRPr lang="ru-RU" dirty="0">
              <a:solidFill>
                <a:srgbClr val="663300"/>
              </a:solidFill>
            </a:endParaRPr>
          </a:p>
          <a:p>
            <a:r>
              <a:rPr lang="ru-RU" dirty="0">
                <a:solidFill>
                  <a:srgbClr val="663300"/>
                </a:solidFill>
              </a:rPr>
              <a:t>урок 1. Общие правила  безопасной для здоровья работы за компьютером. </a:t>
            </a:r>
          </a:p>
          <a:p>
            <a:r>
              <a:rPr lang="ru-RU" dirty="0">
                <a:solidFill>
                  <a:srgbClr val="663300"/>
                </a:solidFill>
              </a:rPr>
              <a:t>урок 2 . Безопасная работа для рук и спины	</a:t>
            </a:r>
          </a:p>
          <a:p>
            <a:r>
              <a:rPr lang="ru-RU" dirty="0">
                <a:solidFill>
                  <a:srgbClr val="663300"/>
                </a:solidFill>
              </a:rPr>
              <a:t>урок 3. Безопасная работа для </a:t>
            </a:r>
            <a:r>
              <a:rPr lang="ru-RU" dirty="0" smtClean="0">
                <a:solidFill>
                  <a:srgbClr val="663300"/>
                </a:solidFill>
              </a:rPr>
              <a:t>глаз</a:t>
            </a:r>
            <a:endParaRPr lang="ru-RU" dirty="0">
              <a:solidFill>
                <a:srgbClr val="663300"/>
              </a:solidFill>
            </a:endParaRPr>
          </a:p>
          <a:p>
            <a:r>
              <a:rPr lang="ru-RU" dirty="0">
                <a:solidFill>
                  <a:srgbClr val="663300"/>
                </a:solidFill>
              </a:rPr>
              <a:t>урок 4. Компьютерная зависимость	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600200"/>
            <a:ext cx="7269163" cy="4714875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b="1" dirty="0">
                <a:solidFill>
                  <a:srgbClr val="663300"/>
                </a:solidFill>
              </a:rPr>
              <a:t>Тема:  Компьютер </a:t>
            </a:r>
            <a:r>
              <a:rPr lang="ru-RU" b="1" dirty="0" smtClean="0">
                <a:solidFill>
                  <a:srgbClr val="663300"/>
                </a:solidFill>
              </a:rPr>
              <a:t>и безопасность </a:t>
            </a:r>
            <a:r>
              <a:rPr lang="ru-RU" b="1" dirty="0">
                <a:solidFill>
                  <a:srgbClr val="663300"/>
                </a:solidFill>
              </a:rPr>
              <a:t>– 8 </a:t>
            </a:r>
            <a:r>
              <a:rPr lang="ru-RU" b="1" dirty="0" smtClean="0">
                <a:solidFill>
                  <a:srgbClr val="663300"/>
                </a:solidFill>
              </a:rPr>
              <a:t>часов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dirty="0">
              <a:solidFill>
                <a:srgbClr val="663300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dirty="0">
                <a:solidFill>
                  <a:srgbClr val="663300"/>
                </a:solidFill>
              </a:rPr>
              <a:t>урок 1. Компьютерные вирусы	</a:t>
            </a: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rgbClr val="663300"/>
                </a:solidFill>
              </a:rPr>
              <a:t>урок 2.  </a:t>
            </a:r>
            <a:r>
              <a:rPr lang="ru-RU" dirty="0">
                <a:solidFill>
                  <a:srgbClr val="663300"/>
                </a:solidFill>
              </a:rPr>
              <a:t>Оружие против вирусов</a:t>
            </a:r>
          </a:p>
          <a:p>
            <a:pPr algn="just">
              <a:lnSpc>
                <a:spcPct val="80000"/>
              </a:lnSpc>
            </a:pPr>
            <a:r>
              <a:rPr lang="ru-RU" dirty="0">
                <a:solidFill>
                  <a:srgbClr val="663300"/>
                </a:solidFill>
              </a:rPr>
              <a:t>урок </a:t>
            </a:r>
            <a:r>
              <a:rPr lang="ru-RU" dirty="0" smtClean="0">
                <a:solidFill>
                  <a:srgbClr val="663300"/>
                </a:solidFill>
              </a:rPr>
              <a:t>3. </a:t>
            </a:r>
            <a:r>
              <a:rPr lang="ru-RU" dirty="0" smtClean="0">
                <a:solidFill>
                  <a:srgbClr val="663300"/>
                </a:solidFill>
              </a:rPr>
              <a:t>Мошенничество в сети интернет</a:t>
            </a:r>
            <a:endParaRPr lang="ru-RU" dirty="0">
              <a:solidFill>
                <a:srgbClr val="663300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dirty="0">
                <a:solidFill>
                  <a:srgbClr val="663300"/>
                </a:solidFill>
              </a:rPr>
              <a:t>урок </a:t>
            </a:r>
            <a:r>
              <a:rPr lang="ru-RU" dirty="0" smtClean="0">
                <a:solidFill>
                  <a:srgbClr val="663300"/>
                </a:solidFill>
              </a:rPr>
              <a:t>4.  </a:t>
            </a:r>
            <a:r>
              <a:rPr lang="ru-RU" dirty="0">
                <a:solidFill>
                  <a:srgbClr val="663300"/>
                </a:solidFill>
              </a:rPr>
              <a:t>Другие опасности интернета</a:t>
            </a:r>
          </a:p>
          <a:p>
            <a:pPr algn="just">
              <a:lnSpc>
                <a:spcPct val="80000"/>
              </a:lnSpc>
            </a:pPr>
            <a:r>
              <a:rPr lang="ru-RU" dirty="0">
                <a:solidFill>
                  <a:srgbClr val="663300"/>
                </a:solidFill>
              </a:rPr>
              <a:t>урок </a:t>
            </a:r>
            <a:r>
              <a:rPr lang="ru-RU" dirty="0" smtClean="0">
                <a:solidFill>
                  <a:srgbClr val="663300"/>
                </a:solidFill>
              </a:rPr>
              <a:t>5. </a:t>
            </a:r>
            <a:r>
              <a:rPr lang="ru-RU" dirty="0" smtClean="0">
                <a:solidFill>
                  <a:srgbClr val="663300"/>
                </a:solidFill>
              </a:rPr>
              <a:t>Обобщающее занятие</a:t>
            </a:r>
            <a:r>
              <a:rPr lang="ru-RU" dirty="0">
                <a:solidFill>
                  <a:srgbClr val="663300"/>
                </a:solidFill>
              </a:rPr>
              <a:t>	</a:t>
            </a: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50" y="160338"/>
            <a:ext cx="6991350" cy="1143000"/>
          </a:xfrm>
          <a:noFill/>
          <a:ln/>
        </p:spPr>
        <p:txBody>
          <a:bodyPr/>
          <a:lstStyle/>
          <a:p>
            <a:r>
              <a:rPr lang="ru-RU" dirty="0">
                <a:solidFill>
                  <a:srgbClr val="663300"/>
                </a:solidFill>
              </a:rPr>
              <a:t>Тематическое планирование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7143750" cy="452596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b="1" dirty="0">
                <a:solidFill>
                  <a:srgbClr val="663300"/>
                </a:solidFill>
              </a:rPr>
              <a:t>Тема: Интернет этикет – 5 часов</a:t>
            </a:r>
            <a:endParaRPr lang="ru-RU" dirty="0">
              <a:solidFill>
                <a:srgbClr val="663300"/>
              </a:solidFill>
            </a:endParaRPr>
          </a:p>
          <a:p>
            <a:pPr algn="just"/>
            <a:r>
              <a:rPr lang="ru-RU" dirty="0">
                <a:solidFill>
                  <a:srgbClr val="663300"/>
                </a:solidFill>
              </a:rPr>
              <a:t>урок 1. Этикет в электронных </a:t>
            </a:r>
            <a:r>
              <a:rPr lang="ru-RU" dirty="0" smtClean="0">
                <a:solidFill>
                  <a:srgbClr val="663300"/>
                </a:solidFill>
              </a:rPr>
              <a:t>письмах</a:t>
            </a:r>
            <a:r>
              <a:rPr lang="ru-RU" dirty="0">
                <a:solidFill>
                  <a:srgbClr val="663300"/>
                </a:solidFill>
              </a:rPr>
              <a:t>	</a:t>
            </a:r>
          </a:p>
          <a:p>
            <a:pPr algn="just"/>
            <a:r>
              <a:rPr lang="ru-RU" dirty="0">
                <a:solidFill>
                  <a:srgbClr val="663300"/>
                </a:solidFill>
              </a:rPr>
              <a:t>урок 2. Этикет в чатах и форумах	</a:t>
            </a:r>
          </a:p>
          <a:p>
            <a:pPr algn="just"/>
            <a:r>
              <a:rPr lang="ru-RU" dirty="0">
                <a:solidFill>
                  <a:srgbClr val="663300"/>
                </a:solidFill>
              </a:rPr>
              <a:t>урок 3. 12 заповедей Интернета	</a:t>
            </a:r>
          </a:p>
          <a:p>
            <a:pPr algn="just"/>
            <a:r>
              <a:rPr lang="ru-RU" dirty="0">
                <a:solidFill>
                  <a:srgbClr val="663300"/>
                </a:solidFill>
              </a:rPr>
              <a:t>урок 4. Обобщающее </a:t>
            </a:r>
            <a:r>
              <a:rPr lang="ru-RU" dirty="0" smtClean="0">
                <a:solidFill>
                  <a:srgbClr val="663300"/>
                </a:solidFill>
              </a:rPr>
              <a:t>занятие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217488"/>
            <a:ext cx="7010400" cy="1143000"/>
          </a:xfrm>
          <a:noFill/>
          <a:ln/>
        </p:spPr>
        <p:txBody>
          <a:bodyPr/>
          <a:lstStyle/>
          <a:p>
            <a:r>
              <a:rPr lang="ru-RU" dirty="0">
                <a:solidFill>
                  <a:srgbClr val="663300"/>
                </a:solidFill>
              </a:rPr>
              <a:t>Тематическое планирование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tri" algn="ctr">
          <a:solidFill>
            <a:srgbClr val="660000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rgbClr val="660000"/>
            </a:solidFill>
            <a:effectLst/>
            <a:latin typeface="AG_Futur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tri" algn="ctr">
          <a:solidFill>
            <a:srgbClr val="660000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rgbClr val="660000"/>
            </a:solidFill>
            <a:effectLst/>
            <a:latin typeface="AG_Futura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5318</TotalTime>
  <Words>301</Words>
  <Application>Microsoft Office PowerPoint</Application>
  <PresentationFormat>Экран (4:3)</PresentationFormat>
  <Paragraphs>77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AG_Futura</vt:lpstr>
      <vt:lpstr>Оформление по умолчанию</vt:lpstr>
      <vt:lpstr>Курс «Основы безопасности жизнедеятельности в сети Интернет (ОБЖИ)»    Общественная программа партнерства развития информационного общества на Северо-Западе России (НП ПРИОР Северо-Запад)   «Чистый Интернет»  </vt:lpstr>
      <vt:lpstr>Слайд 2</vt:lpstr>
      <vt:lpstr>Слайд 3</vt:lpstr>
      <vt:lpstr>Слайд 4</vt:lpstr>
      <vt:lpstr>Слайд 5</vt:lpstr>
      <vt:lpstr>Слайд 6</vt:lpstr>
      <vt:lpstr>Тематическое планирование (17 часов)</vt:lpstr>
      <vt:lpstr>Тематическое планирование</vt:lpstr>
      <vt:lpstr>Тематическое планирование</vt:lpstr>
      <vt:lpstr>Тематическое планирование</vt:lpstr>
      <vt:lpstr>Слайд 11</vt:lpstr>
      <vt:lpstr>На втором этапе проекта</vt:lpstr>
      <vt:lpstr>На втором этапе проекта</vt:lpstr>
      <vt:lpstr>На втором этапе проекта</vt:lpstr>
      <vt:lpstr>На третьем этапе проекта</vt:lpstr>
      <vt:lpstr>Слайд 16</vt:lpstr>
      <vt:lpstr>Курс «Основы безопасности жизнедеятельности в сети Интернет (ОБЖИ)»    Общественная программа партнерства развития информационного общества на Северо-Западе России (НП ПРИОР Северо-Запад)   «Чистый Интернет» http://pnmc.spb.ru/obgi-kurs.html  </vt:lpstr>
    </vt:vector>
  </TitlesOfParts>
  <Company>Klen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fox</dc:creator>
  <cp:lastModifiedBy>Admin</cp:lastModifiedBy>
  <cp:revision>470</cp:revision>
  <dcterms:created xsi:type="dcterms:W3CDTF">2004-02-02T16:37:49Z</dcterms:created>
  <dcterms:modified xsi:type="dcterms:W3CDTF">2012-11-26T10:27:52Z</dcterms:modified>
</cp:coreProperties>
</file>