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2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3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notesSlides/notesSlide4.xml" ContentType="application/vnd.openxmlformats-officedocument.presentationml.notesSlide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notesSlides/notesSlide5.xml" ContentType="application/vnd.openxmlformats-officedocument.presentationml.notesSlide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ppt/charts/chart70.xml" ContentType="application/vnd.openxmlformats-officedocument.drawingml.chart+xml"/>
  <Override PartName="/ppt/notesSlides/notesSlide6.xml" ContentType="application/vnd.openxmlformats-officedocument.presentationml.notesSlide+xml"/>
  <Override PartName="/ppt/charts/chart71.xml" ContentType="application/vnd.openxmlformats-officedocument.drawingml.chart+xml"/>
  <Override PartName="/ppt/charts/chart72.xml" ContentType="application/vnd.openxmlformats-officedocument.drawingml.chart+xml"/>
  <Override PartName="/ppt/charts/chart73.xml" ContentType="application/vnd.openxmlformats-officedocument.drawingml.chart+xml"/>
  <Override PartName="/ppt/notesSlides/notesSlide7.xml" ContentType="application/vnd.openxmlformats-officedocument.presentationml.notesSlide+xml"/>
  <Override PartName="/ppt/charts/chart74.xml" ContentType="application/vnd.openxmlformats-officedocument.drawingml.chart+xml"/>
  <Override PartName="/ppt/charts/chart75.xml" ContentType="application/vnd.openxmlformats-officedocument.drawingml.chart+xml"/>
  <Override PartName="/ppt/charts/chart7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6" r:id="rId2"/>
    <p:sldId id="257" r:id="rId3"/>
    <p:sldId id="278" r:id="rId4"/>
    <p:sldId id="258" r:id="rId5"/>
    <p:sldId id="280" r:id="rId6"/>
    <p:sldId id="279" r:id="rId7"/>
    <p:sldId id="261" r:id="rId8"/>
    <p:sldId id="260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59" r:id="rId20"/>
    <p:sldId id="274" r:id="rId21"/>
    <p:sldId id="275" r:id="rId22"/>
    <p:sldId id="276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20" r:id="rId56"/>
    <p:sldId id="321" r:id="rId57"/>
    <p:sldId id="316" r:id="rId58"/>
    <p:sldId id="317" r:id="rId59"/>
    <p:sldId id="318" r:id="rId60"/>
    <p:sldId id="319" r:id="rId6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6;&#1091;&#1089;&#1089;&#1082;&#1080;&#1081;%20&#1103;&#1079;&#1099;&#1082;\&#1056;&#1091;&#1089;&#1089;&#1082;&#1080;&#1081;%20&#1103;&#1079;&#1099;&#1082;%205\&#1060;3_&#1057;&#1090;&#1072;&#1090;&#1080;&#1089;&#1090;&#1080;&#1082;&#1072;%20&#1087;&#1086;%20&#1086;&#1090;&#1084;&#1077;&#1090;&#1082;&#1072;&#1084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55;&#1072;&#1082;&#1077;&#1090;&#1085;&#1099;&#1081;_&#1086;&#1090;&#1095;&#1077;&#1090;_20112020_102000%20(&#1040;&#1074;&#1090;&#1086;&#1089;&#1086;&#1093;&#1088;&#1072;&#1085;&#1077;&#1085;&#1085;&#1099;&#1081;)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6;&#1091;&#1089;&#1089;&#1082;&#1080;&#1081;%20&#1103;&#1079;&#1099;&#1082;\&#1056;&#1091;&#1089;&#1089;&#1082;&#1080;&#1081;%20&#1103;&#1079;&#1099;&#1082;%205\&#1060;2.2_&#1044;&#1086;&#1089;&#1090;&#1080;&#1078;&#1077;&#1085;&#1080;&#1077;%20&#1087;&#1083;&#1072;&#1085;&#1080;&#1088;&#1091;&#1077;&#1084;&#1099;&#1093;%20&#1088;&#1077;&#1079;&#1091;&#1083;&#1100;&#1090;&#1072;&#1090;&#1086;&#1074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6;&#1091;&#1089;&#1089;&#1082;&#1080;&#1081;%20&#1103;&#1079;&#1099;&#1082;\&#1056;&#1091;&#1089;&#1089;&#1082;&#1080;&#1081;%20&#1103;&#1079;&#1099;&#1082;%205\&#1060;9_&#1057;&#1088;&#1072;&#1074;&#1085;&#1077;&#1085;&#1080;&#1077;%20&#1086;&#1090;&#1084;&#1077;&#1090;&#1086;&#1082;%20&#1089;%20&#1086;&#1090;&#1084;&#1077;&#1090;&#1082;&#1072;&#1084;&#1080;%20&#1087;&#1086;%20&#1078;&#1091;&#1088;&#1085;&#1072;&#1083;&#1091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55;&#1072;&#1082;&#1077;&#1090;&#1085;&#1099;&#1081;_&#1086;&#1090;&#1095;&#1077;&#1090;_20112020_102000%20(&#1040;&#1074;&#1090;&#1086;&#1089;&#1086;&#1093;&#1088;&#1072;&#1085;&#1077;&#1085;&#1085;&#1099;&#1081;)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55;&#1072;&#1082;&#1077;&#1090;&#1085;&#1099;&#1081;_&#1086;&#1090;&#1095;&#1077;&#1090;_20112020_102000%20(&#1040;&#1074;&#1090;&#1086;&#1089;&#1086;&#1093;&#1088;&#1072;&#1085;&#1077;&#1085;&#1085;&#1099;&#1081;)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2;&#1072;&#1090;&#1077;&#1084;&#1072;&#1090;&#1080;&#1082;&#1072;\&#1052;&#1072;&#1090;&#1077;&#1084;&#1072;&#1090;&#1080;&#1082;&#1072;%205\&#1060;3_&#1057;&#1090;&#1072;&#1090;&#1080;&#1089;&#1090;&#1080;&#1082;&#1072;%20&#1087;&#1086;%20&#1086;&#1090;&#1084;&#1077;&#1090;&#1082;&#1072;&#1084;%20(1)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55;&#1072;&#1082;&#1077;&#1090;&#1085;&#1099;&#1081;_&#1086;&#1090;&#1095;&#1077;&#1090;_20112020_102000%20(&#1040;&#1074;&#1090;&#1086;&#1089;&#1086;&#1093;&#1088;&#1072;&#1085;&#1077;&#1085;&#1085;&#1099;&#1081;)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2;&#1072;&#1090;&#1077;&#1084;&#1072;&#1090;&#1080;&#1082;&#1072;\&#1052;&#1072;&#1090;&#1077;&#1084;&#1072;&#1090;&#1080;&#1082;&#1072;%205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2;&#1072;&#1090;&#1077;&#1084;&#1072;&#1090;&#1080;&#1082;&#1072;\&#1052;&#1072;&#1090;&#1077;&#1084;&#1072;&#1090;&#1080;&#1082;&#1072;%205\&#1060;9_&#1057;&#1088;&#1072;&#1074;&#1085;&#1077;&#1085;&#1080;&#1077;%20&#1086;&#1090;&#1084;&#1077;&#1090;&#1086;&#1082;%20&#1089;%20&#1086;&#1090;&#1084;&#1077;&#1090;&#1082;&#1072;&#1084;&#1080;%20&#1087;&#1086;%20&#1078;&#1091;&#1088;&#1085;&#1072;&#1083;&#1091;%20(1)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4;&#1082;&#1088;&#1091;&#1078;&#1072;&#1102;&#1097;&#1080;&#1081;%20&#1084;&#1080;&#1088;\&#1054;&#1082;&#1088;&#1091;&#1078;&#1072;&#1102;&#1097;&#1080;&#1081;%20&#1084;&#1080;&#1088;%205\&#1060;3_&#1057;&#1090;&#1072;&#1090;&#1080;&#1089;&#1090;&#1080;&#1082;&#1072;%20&#1087;&#1086;%20&#1086;&#1090;&#1084;&#1077;&#1090;&#1082;&#1072;&#1084;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2;&#1072;&#1090;&#1077;&#1084;&#1072;&#1090;&#1080;&#1082;&#1072;\&#1055;&#1072;&#1082;&#1077;&#1090;&#1085;&#1099;&#1081;_&#1086;&#1090;&#1095;&#1077;&#1090;_24112020_134711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4;&#1082;&#1088;&#1091;&#1078;&#1072;&#1102;&#1097;&#1080;&#1081;%20&#1084;&#1080;&#1088;\&#1054;&#1082;&#1088;&#1091;&#1078;&#1072;&#1102;&#1097;&#1080;&#1081;%20&#1084;&#1080;&#1088;%205\&#1060;2.2_&#1044;&#1086;&#1089;&#1090;&#1080;&#1078;&#1077;&#1085;&#1080;&#1077;%20&#1087;&#1083;&#1072;&#1085;&#1080;&#1088;&#1091;&#1077;&#1084;&#1099;&#1093;%20&#1088;&#1077;&#1079;&#1091;&#1083;&#1100;&#1090;&#1072;&#1090;&#1086;&#1074;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77;&#1079;&#1091;&#1083;&#1100;&#1090;&#1072;&#1090;&#1099;%20&#1042;&#1055;&#1056;%202020\&#1054;&#1082;&#1088;&#1091;&#1078;&#1072;&#1102;&#1097;&#1080;&#1081;%20&#1084;&#1080;&#1088;\&#1054;&#1082;&#1088;&#1091;&#1078;&#1072;&#1102;&#1097;&#1080;&#1081;%20&#1084;&#1080;&#1088;%205\&#1060;9_&#1057;&#1088;&#1072;&#1074;&#1085;&#1077;&#1085;&#1080;&#1077;%20&#1086;&#1090;&#1084;&#1077;&#1090;&#1086;&#1082;%20&#1089;%20&#1086;&#1090;&#1084;&#1077;&#1090;&#1082;&#1072;&#1084;&#1080;%20&#1087;&#1086;%20&#1078;&#1091;&#1088;&#1085;&#1072;&#1083;&#1091;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86;&#1082;&#1088;%20&#1084;&#1080;&#1088;\&#1055;&#1072;&#1082;&#1077;&#1090;&#1085;&#1099;&#1081;_&#1086;&#1090;&#1095;&#1077;&#1090;_25112020_13213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26.11.2020\&#1072;&#1085;&#1072;&#1083;&#1080;&#1079;%20&#1074;&#1087;&#1088;\5%20&#1082;&#1083;&#1072;&#1089;&#1089;\&#1056;&#1091;&#1089;&#1089;&#1082;&#1080;&#1081;%20&#1103;&#1079;&#1099;&#1082;\&#1060;2.2_&#1044;&#1086;&#1089;&#1090;&#1080;&#1078;&#1077;&#1085;&#1080;&#1077;%20&#1087;&#1083;&#1072;&#1085;&#1080;&#1088;&#1091;&#1077;&#1084;&#1099;&#1093;%20&#1088;&#1077;&#1079;&#1091;&#1083;&#1100;&#1090;&#1072;&#1090;&#1086;&#1074;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'[Ф3_Статистика по отметкам.xlsx]ВПР 2020. 5 класс (по программе'!$A$9</c:f>
              <c:strCache>
                <c:ptCount val="1"/>
                <c:pt idx="0">
                  <c:v>Вся выборка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отметкам.xlsx]ВПР 2020. 5 класс (по программе'!$B$9:$E$9</c:f>
              <c:numCache>
                <c:formatCode>General</c:formatCode>
                <c:ptCount val="4"/>
                <c:pt idx="0">
                  <c:v>13.33</c:v>
                </c:pt>
                <c:pt idx="1">
                  <c:v>36.1</c:v>
                </c:pt>
                <c:pt idx="2">
                  <c:v>40.21</c:v>
                </c:pt>
                <c:pt idx="3">
                  <c:v>10.36</c:v>
                </c:pt>
              </c:numCache>
            </c:numRef>
          </c:val>
        </c:ser>
        <c:ser>
          <c:idx val="1"/>
          <c:order val="1"/>
          <c:tx>
            <c:strRef>
              <c:f>'[Ф3_Статистика по отметкам.xlsx]ВПР 2020. 5 класс (по программе'!$A$10</c:f>
              <c:strCache>
                <c:ptCount val="1"/>
                <c:pt idx="0">
                  <c:v>г. Санкт-Петербург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отметкам.xlsx]ВПР 2020. 5 класс (по программе'!$B$10:$E$10</c:f>
              <c:numCache>
                <c:formatCode>General</c:formatCode>
                <c:ptCount val="4"/>
                <c:pt idx="0">
                  <c:v>10.69</c:v>
                </c:pt>
                <c:pt idx="1">
                  <c:v>31.7</c:v>
                </c:pt>
                <c:pt idx="2">
                  <c:v>44.86</c:v>
                </c:pt>
                <c:pt idx="3">
                  <c:v>12.74</c:v>
                </c:pt>
              </c:numCache>
            </c:numRef>
          </c:val>
        </c:ser>
        <c:ser>
          <c:idx val="2"/>
          <c:order val="2"/>
          <c:tx>
            <c:strRef>
              <c:f>'[Ф3_Статистика по отметкам.xlsx]ВПР 2020. 5 класс (по программе'!$A$20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отметкам.xlsx]ВПР 2020. 5 класс (по программе'!$B$20:$E$20</c:f>
              <c:numCache>
                <c:formatCode>General</c:formatCode>
                <c:ptCount val="4"/>
                <c:pt idx="0">
                  <c:v>10.15</c:v>
                </c:pt>
                <c:pt idx="1">
                  <c:v>34.979999999999997</c:v>
                </c:pt>
                <c:pt idx="2">
                  <c:v>45.79</c:v>
                </c:pt>
                <c:pt idx="3">
                  <c:v>9.08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338560"/>
        <c:axId val="171659200"/>
      </c:barChart>
      <c:catAx>
        <c:axId val="18233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659200"/>
        <c:crosses val="autoZero"/>
        <c:auto val="1"/>
        <c:lblAlgn val="ctr"/>
        <c:lblOffset val="100"/>
        <c:noMultiLvlLbl val="0"/>
      </c:catAx>
      <c:valAx>
        <c:axId val="1716592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23385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программе'!$D$15:$T$15</c:f>
              <c:numCache>
                <c:formatCode>General</c:formatCode>
                <c:ptCount val="17"/>
                <c:pt idx="0">
                  <c:v>69.16</c:v>
                </c:pt>
                <c:pt idx="1">
                  <c:v>82.42</c:v>
                </c:pt>
                <c:pt idx="2">
                  <c:v>62.07</c:v>
                </c:pt>
                <c:pt idx="3">
                  <c:v>45.83</c:v>
                </c:pt>
                <c:pt idx="4">
                  <c:v>44.44</c:v>
                </c:pt>
                <c:pt idx="5">
                  <c:v>75</c:v>
                </c:pt>
                <c:pt idx="6">
                  <c:v>62.69</c:v>
                </c:pt>
                <c:pt idx="7">
                  <c:v>51.85</c:v>
                </c:pt>
                <c:pt idx="8">
                  <c:v>89.19</c:v>
                </c:pt>
                <c:pt idx="9">
                  <c:v>78.349999999999994</c:v>
                </c:pt>
                <c:pt idx="10">
                  <c:v>86.67</c:v>
                </c:pt>
                <c:pt idx="11">
                  <c:v>51.11</c:v>
                </c:pt>
                <c:pt idx="12">
                  <c:v>54.17</c:v>
                </c:pt>
                <c:pt idx="13">
                  <c:v>48.15</c:v>
                </c:pt>
                <c:pt idx="14">
                  <c:v>50</c:v>
                </c:pt>
                <c:pt idx="15">
                  <c:v>64.099999999999994</c:v>
                </c:pt>
                <c:pt idx="16">
                  <c:v>83.33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95264"/>
        <c:axId val="143749056"/>
      </c:barChart>
      <c:catAx>
        <c:axId val="41995264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49056"/>
        <c:crosses val="autoZero"/>
        <c:auto val="1"/>
        <c:lblAlgn val="ctr"/>
        <c:lblOffset val="100"/>
        <c:noMultiLvlLbl val="0"/>
      </c:catAx>
      <c:valAx>
        <c:axId val="1437490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1995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программе'!$D$16:$T$16</c:f>
              <c:numCache>
                <c:formatCode>General</c:formatCode>
                <c:ptCount val="17"/>
                <c:pt idx="0">
                  <c:v>47.86</c:v>
                </c:pt>
                <c:pt idx="1">
                  <c:v>41.76</c:v>
                </c:pt>
                <c:pt idx="2">
                  <c:v>46.55</c:v>
                </c:pt>
                <c:pt idx="3">
                  <c:v>29.17</c:v>
                </c:pt>
                <c:pt idx="4">
                  <c:v>44.44</c:v>
                </c:pt>
                <c:pt idx="5">
                  <c:v>36.46</c:v>
                </c:pt>
                <c:pt idx="6">
                  <c:v>54.48</c:v>
                </c:pt>
                <c:pt idx="7">
                  <c:v>81.48</c:v>
                </c:pt>
                <c:pt idx="8">
                  <c:v>64.19</c:v>
                </c:pt>
                <c:pt idx="9">
                  <c:v>52.06</c:v>
                </c:pt>
                <c:pt idx="10">
                  <c:v>50</c:v>
                </c:pt>
                <c:pt idx="11">
                  <c:v>48.89</c:v>
                </c:pt>
                <c:pt idx="12">
                  <c:v>33.33</c:v>
                </c:pt>
                <c:pt idx="13">
                  <c:v>53.7</c:v>
                </c:pt>
                <c:pt idx="14">
                  <c:v>34.090000000000003</c:v>
                </c:pt>
                <c:pt idx="15">
                  <c:v>29.49</c:v>
                </c:pt>
                <c:pt idx="16">
                  <c:v>50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95776"/>
        <c:axId val="130668160"/>
      </c:barChart>
      <c:catAx>
        <c:axId val="41995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0668160"/>
        <c:crosses val="autoZero"/>
        <c:auto val="1"/>
        <c:lblAlgn val="ctr"/>
        <c:lblOffset val="100"/>
        <c:noMultiLvlLbl val="0"/>
      </c:catAx>
      <c:valAx>
        <c:axId val="1306681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19957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программе'!$D$17:$T$17</c:f>
              <c:numCache>
                <c:formatCode>General</c:formatCode>
                <c:ptCount val="17"/>
                <c:pt idx="0">
                  <c:v>58.43</c:v>
                </c:pt>
                <c:pt idx="1">
                  <c:v>48.35</c:v>
                </c:pt>
                <c:pt idx="2">
                  <c:v>64.37</c:v>
                </c:pt>
                <c:pt idx="3">
                  <c:v>38.89</c:v>
                </c:pt>
                <c:pt idx="4">
                  <c:v>44.44</c:v>
                </c:pt>
                <c:pt idx="5">
                  <c:v>67.36</c:v>
                </c:pt>
                <c:pt idx="6">
                  <c:v>63.68</c:v>
                </c:pt>
                <c:pt idx="7">
                  <c:v>72.84</c:v>
                </c:pt>
                <c:pt idx="8">
                  <c:v>73.42</c:v>
                </c:pt>
                <c:pt idx="9">
                  <c:v>51.89</c:v>
                </c:pt>
                <c:pt idx="10">
                  <c:v>71.849999999999994</c:v>
                </c:pt>
                <c:pt idx="11">
                  <c:v>58.52</c:v>
                </c:pt>
                <c:pt idx="12">
                  <c:v>65.97</c:v>
                </c:pt>
                <c:pt idx="13">
                  <c:v>74.069999999999993</c:v>
                </c:pt>
                <c:pt idx="14">
                  <c:v>40.909999999999997</c:v>
                </c:pt>
                <c:pt idx="15">
                  <c:v>34.19</c:v>
                </c:pt>
                <c:pt idx="16">
                  <c:v>59.26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10048"/>
        <c:axId val="214896576"/>
      </c:barChart>
      <c:catAx>
        <c:axId val="1421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896576"/>
        <c:crosses val="autoZero"/>
        <c:auto val="1"/>
        <c:lblAlgn val="ctr"/>
        <c:lblOffset val="100"/>
        <c:noMultiLvlLbl val="0"/>
      </c:catAx>
      <c:valAx>
        <c:axId val="2148965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2100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программе'!$D$18:$T$18</c:f>
              <c:numCache>
                <c:formatCode>General</c:formatCode>
                <c:ptCount val="17"/>
                <c:pt idx="0">
                  <c:v>63.22</c:v>
                </c:pt>
                <c:pt idx="1">
                  <c:v>49.45</c:v>
                </c:pt>
                <c:pt idx="2">
                  <c:v>68.97</c:v>
                </c:pt>
                <c:pt idx="3">
                  <c:v>47.92</c:v>
                </c:pt>
                <c:pt idx="4">
                  <c:v>62.96</c:v>
                </c:pt>
                <c:pt idx="5">
                  <c:v>60.42</c:v>
                </c:pt>
                <c:pt idx="6">
                  <c:v>58.96</c:v>
                </c:pt>
                <c:pt idx="7">
                  <c:v>85.19</c:v>
                </c:pt>
                <c:pt idx="8">
                  <c:v>67.569999999999993</c:v>
                </c:pt>
                <c:pt idx="9">
                  <c:v>75.77</c:v>
                </c:pt>
                <c:pt idx="10">
                  <c:v>71.11</c:v>
                </c:pt>
                <c:pt idx="11">
                  <c:v>60</c:v>
                </c:pt>
                <c:pt idx="12">
                  <c:v>51.04</c:v>
                </c:pt>
                <c:pt idx="13">
                  <c:v>64.81</c:v>
                </c:pt>
                <c:pt idx="14">
                  <c:v>65.91</c:v>
                </c:pt>
                <c:pt idx="15">
                  <c:v>58.97</c:v>
                </c:pt>
                <c:pt idx="16">
                  <c:v>47.22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185472"/>
        <c:axId val="220390528"/>
      </c:barChart>
      <c:catAx>
        <c:axId val="14185472"/>
        <c:scaling>
          <c:orientation val="minMax"/>
        </c:scaling>
        <c:delete val="0"/>
        <c:axPos val="b"/>
        <c:majorTickMark val="out"/>
        <c:minorTickMark val="none"/>
        <c:tickLblPos val="nextTo"/>
        <c:crossAx val="220390528"/>
        <c:crosses val="autoZero"/>
        <c:auto val="1"/>
        <c:lblAlgn val="ctr"/>
        <c:lblOffset val="100"/>
        <c:noMultiLvlLbl val="0"/>
      </c:catAx>
      <c:valAx>
        <c:axId val="2203905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185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программе'!$D$19:$T$19</c:f>
              <c:numCache>
                <c:formatCode>General</c:formatCode>
                <c:ptCount val="17"/>
                <c:pt idx="0">
                  <c:v>67.42</c:v>
                </c:pt>
                <c:pt idx="1">
                  <c:v>53.85</c:v>
                </c:pt>
                <c:pt idx="2">
                  <c:v>89.66</c:v>
                </c:pt>
                <c:pt idx="3">
                  <c:v>45.83</c:v>
                </c:pt>
                <c:pt idx="4">
                  <c:v>77.78</c:v>
                </c:pt>
                <c:pt idx="5">
                  <c:v>50</c:v>
                </c:pt>
                <c:pt idx="6">
                  <c:v>50.75</c:v>
                </c:pt>
                <c:pt idx="7">
                  <c:v>81.48</c:v>
                </c:pt>
                <c:pt idx="8">
                  <c:v>77.03</c:v>
                </c:pt>
                <c:pt idx="9">
                  <c:v>76.290000000000006</c:v>
                </c:pt>
                <c:pt idx="10">
                  <c:v>88.89</c:v>
                </c:pt>
                <c:pt idx="11">
                  <c:v>71.11</c:v>
                </c:pt>
                <c:pt idx="12">
                  <c:v>60.42</c:v>
                </c:pt>
                <c:pt idx="13">
                  <c:v>88.89</c:v>
                </c:pt>
                <c:pt idx="14">
                  <c:v>45.45</c:v>
                </c:pt>
                <c:pt idx="15">
                  <c:v>69.23</c:v>
                </c:pt>
                <c:pt idx="16">
                  <c:v>61.11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176640"/>
        <c:axId val="143708672"/>
      </c:barChart>
      <c:catAx>
        <c:axId val="144176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08672"/>
        <c:crosses val="autoZero"/>
        <c:auto val="1"/>
        <c:lblAlgn val="ctr"/>
        <c:lblOffset val="100"/>
        <c:noMultiLvlLbl val="0"/>
      </c:catAx>
      <c:valAx>
        <c:axId val="1437086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1766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программе'!$D$20:$T$20</c:f>
              <c:numCache>
                <c:formatCode>General</c:formatCode>
                <c:ptCount val="17"/>
                <c:pt idx="0">
                  <c:v>72.23</c:v>
                </c:pt>
                <c:pt idx="1">
                  <c:v>76.92</c:v>
                </c:pt>
                <c:pt idx="2">
                  <c:v>62.07</c:v>
                </c:pt>
                <c:pt idx="3">
                  <c:v>66.67</c:v>
                </c:pt>
                <c:pt idx="4">
                  <c:v>59.26</c:v>
                </c:pt>
                <c:pt idx="5">
                  <c:v>87.5</c:v>
                </c:pt>
                <c:pt idx="6">
                  <c:v>64.180000000000007</c:v>
                </c:pt>
                <c:pt idx="7">
                  <c:v>70.37</c:v>
                </c:pt>
                <c:pt idx="8">
                  <c:v>59.46</c:v>
                </c:pt>
                <c:pt idx="9">
                  <c:v>82.47</c:v>
                </c:pt>
                <c:pt idx="10">
                  <c:v>84.44</c:v>
                </c:pt>
                <c:pt idx="11">
                  <c:v>66.67</c:v>
                </c:pt>
                <c:pt idx="12">
                  <c:v>77.08</c:v>
                </c:pt>
                <c:pt idx="13">
                  <c:v>66.67</c:v>
                </c:pt>
                <c:pt idx="14">
                  <c:v>77.27</c:v>
                </c:pt>
                <c:pt idx="15">
                  <c:v>69.23</c:v>
                </c:pt>
                <c:pt idx="16">
                  <c:v>55.56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175616"/>
        <c:axId val="143709248"/>
      </c:barChart>
      <c:catAx>
        <c:axId val="144175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09248"/>
        <c:crosses val="autoZero"/>
        <c:auto val="1"/>
        <c:lblAlgn val="ctr"/>
        <c:lblOffset val="100"/>
        <c:noMultiLvlLbl val="0"/>
      </c:catAx>
      <c:valAx>
        <c:axId val="1437092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1756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программе'!$D$21:$T$21</c:f>
              <c:numCache>
                <c:formatCode>General</c:formatCode>
                <c:ptCount val="17"/>
                <c:pt idx="0">
                  <c:v>56.61</c:v>
                </c:pt>
                <c:pt idx="1">
                  <c:v>84.62</c:v>
                </c:pt>
                <c:pt idx="2">
                  <c:v>41.38</c:v>
                </c:pt>
                <c:pt idx="3">
                  <c:v>29.17</c:v>
                </c:pt>
                <c:pt idx="4">
                  <c:v>51.85</c:v>
                </c:pt>
                <c:pt idx="5">
                  <c:v>47.92</c:v>
                </c:pt>
                <c:pt idx="6">
                  <c:v>60.45</c:v>
                </c:pt>
                <c:pt idx="7">
                  <c:v>44.44</c:v>
                </c:pt>
                <c:pt idx="8">
                  <c:v>59.46</c:v>
                </c:pt>
                <c:pt idx="9">
                  <c:v>37.11</c:v>
                </c:pt>
                <c:pt idx="10">
                  <c:v>57.78</c:v>
                </c:pt>
                <c:pt idx="11">
                  <c:v>70</c:v>
                </c:pt>
                <c:pt idx="12">
                  <c:v>53.13</c:v>
                </c:pt>
                <c:pt idx="13">
                  <c:v>66.67</c:v>
                </c:pt>
                <c:pt idx="14">
                  <c:v>56.82</c:v>
                </c:pt>
                <c:pt idx="15">
                  <c:v>65.38</c:v>
                </c:pt>
                <c:pt idx="16">
                  <c:v>55.56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249344"/>
        <c:axId val="143747328"/>
      </c:barChart>
      <c:catAx>
        <c:axId val="144249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47328"/>
        <c:crosses val="autoZero"/>
        <c:auto val="1"/>
        <c:lblAlgn val="ctr"/>
        <c:lblOffset val="100"/>
        <c:noMultiLvlLbl val="0"/>
      </c:catAx>
      <c:valAx>
        <c:axId val="1437473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249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программе'!$D$22:$T$22</c:f>
              <c:numCache>
                <c:formatCode>General</c:formatCode>
                <c:ptCount val="17"/>
                <c:pt idx="0">
                  <c:v>66.89</c:v>
                </c:pt>
                <c:pt idx="1">
                  <c:v>70.33</c:v>
                </c:pt>
                <c:pt idx="2">
                  <c:v>41.38</c:v>
                </c:pt>
                <c:pt idx="3">
                  <c:v>37.5</c:v>
                </c:pt>
                <c:pt idx="4">
                  <c:v>77.78</c:v>
                </c:pt>
                <c:pt idx="5">
                  <c:v>70.83</c:v>
                </c:pt>
                <c:pt idx="6">
                  <c:v>77.61</c:v>
                </c:pt>
                <c:pt idx="7">
                  <c:v>51.85</c:v>
                </c:pt>
                <c:pt idx="8">
                  <c:v>68.92</c:v>
                </c:pt>
                <c:pt idx="9">
                  <c:v>78.349999999999994</c:v>
                </c:pt>
                <c:pt idx="10">
                  <c:v>73.33</c:v>
                </c:pt>
                <c:pt idx="11">
                  <c:v>64.44</c:v>
                </c:pt>
                <c:pt idx="12">
                  <c:v>62.5</c:v>
                </c:pt>
                <c:pt idx="13">
                  <c:v>66.67</c:v>
                </c:pt>
                <c:pt idx="14">
                  <c:v>63.64</c:v>
                </c:pt>
                <c:pt idx="15">
                  <c:v>56.41</c:v>
                </c:pt>
                <c:pt idx="16">
                  <c:v>44.44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851584"/>
        <c:axId val="143709824"/>
      </c:barChart>
      <c:catAx>
        <c:axId val="142851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09824"/>
        <c:crosses val="autoZero"/>
        <c:auto val="1"/>
        <c:lblAlgn val="ctr"/>
        <c:lblOffset val="100"/>
        <c:noMultiLvlLbl val="0"/>
      </c:catAx>
      <c:valAx>
        <c:axId val="1437098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28515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программе'!$D$23:$T$23</c:f>
              <c:numCache>
                <c:formatCode>General</c:formatCode>
                <c:ptCount val="17"/>
                <c:pt idx="0">
                  <c:v>57.54</c:v>
                </c:pt>
                <c:pt idx="1">
                  <c:v>67.03</c:v>
                </c:pt>
                <c:pt idx="2">
                  <c:v>39.659999999999997</c:v>
                </c:pt>
                <c:pt idx="3">
                  <c:v>10.42</c:v>
                </c:pt>
                <c:pt idx="4">
                  <c:v>48.15</c:v>
                </c:pt>
                <c:pt idx="5">
                  <c:v>58.33</c:v>
                </c:pt>
                <c:pt idx="6">
                  <c:v>44.03</c:v>
                </c:pt>
                <c:pt idx="7">
                  <c:v>44.44</c:v>
                </c:pt>
                <c:pt idx="8">
                  <c:v>68.92</c:v>
                </c:pt>
                <c:pt idx="9">
                  <c:v>78.349999999999994</c:v>
                </c:pt>
                <c:pt idx="10">
                  <c:v>66.67</c:v>
                </c:pt>
                <c:pt idx="11">
                  <c:v>37.78</c:v>
                </c:pt>
                <c:pt idx="12">
                  <c:v>56.25</c:v>
                </c:pt>
                <c:pt idx="13">
                  <c:v>77.78</c:v>
                </c:pt>
                <c:pt idx="14">
                  <c:v>54.55</c:v>
                </c:pt>
                <c:pt idx="15">
                  <c:v>46.15</c:v>
                </c:pt>
                <c:pt idx="16">
                  <c:v>41.67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317952"/>
        <c:axId val="214585280"/>
      </c:barChart>
      <c:catAx>
        <c:axId val="1443179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585280"/>
        <c:crosses val="autoZero"/>
        <c:auto val="1"/>
        <c:lblAlgn val="ctr"/>
        <c:lblOffset val="100"/>
        <c:noMultiLvlLbl val="0"/>
      </c:catAx>
      <c:valAx>
        <c:axId val="2145852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317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программе'!$D$24:$T$24</c:f>
              <c:numCache>
                <c:formatCode>General</c:formatCode>
                <c:ptCount val="17"/>
                <c:pt idx="0">
                  <c:v>60.21</c:v>
                </c:pt>
                <c:pt idx="1">
                  <c:v>59.34</c:v>
                </c:pt>
                <c:pt idx="2">
                  <c:v>51.72</c:v>
                </c:pt>
                <c:pt idx="3">
                  <c:v>20.83</c:v>
                </c:pt>
                <c:pt idx="4">
                  <c:v>59.26</c:v>
                </c:pt>
                <c:pt idx="5">
                  <c:v>50</c:v>
                </c:pt>
                <c:pt idx="6">
                  <c:v>73.13</c:v>
                </c:pt>
                <c:pt idx="7">
                  <c:v>33.33</c:v>
                </c:pt>
                <c:pt idx="8">
                  <c:v>70.27</c:v>
                </c:pt>
                <c:pt idx="9">
                  <c:v>62.89</c:v>
                </c:pt>
                <c:pt idx="10">
                  <c:v>73.33</c:v>
                </c:pt>
                <c:pt idx="11">
                  <c:v>64.44</c:v>
                </c:pt>
                <c:pt idx="12">
                  <c:v>66.67</c:v>
                </c:pt>
                <c:pt idx="13">
                  <c:v>55.56</c:v>
                </c:pt>
                <c:pt idx="14">
                  <c:v>81.819999999999993</c:v>
                </c:pt>
                <c:pt idx="15">
                  <c:v>35.9</c:v>
                </c:pt>
                <c:pt idx="16">
                  <c:v>50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250368"/>
        <c:axId val="214587008"/>
      </c:barChart>
      <c:catAx>
        <c:axId val="1442503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587008"/>
        <c:crosses val="autoZero"/>
        <c:auto val="1"/>
        <c:lblAlgn val="ctr"/>
        <c:lblOffset val="100"/>
        <c:noMultiLvlLbl val="0"/>
      </c:catAx>
      <c:valAx>
        <c:axId val="2145870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2503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5 Статистика по от'!$A$64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от'!$B$64:$E$64</c:f>
              <c:numCache>
                <c:formatCode>General</c:formatCode>
                <c:ptCount val="4"/>
                <c:pt idx="0">
                  <c:v>10.15</c:v>
                </c:pt>
                <c:pt idx="1">
                  <c:v>34.979999999999997</c:v>
                </c:pt>
                <c:pt idx="2">
                  <c:v>45.79</c:v>
                </c:pt>
                <c:pt idx="3">
                  <c:v>9.08</c:v>
                </c:pt>
              </c:numCache>
            </c:numRef>
          </c:val>
        </c:ser>
        <c:ser>
          <c:idx val="1"/>
          <c:order val="1"/>
          <c:tx>
            <c:strRef>
              <c:f>'Русский язык 5 Статистика по от'!$A$65</c:f>
              <c:strCache>
                <c:ptCount val="1"/>
                <c:pt idx="0">
                  <c:v>ГБОУ Гимназия №67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от'!$B$65:$E$65</c:f>
              <c:numCache>
                <c:formatCode>General</c:formatCode>
                <c:ptCount val="4"/>
                <c:pt idx="0">
                  <c:v>14.58</c:v>
                </c:pt>
                <c:pt idx="1">
                  <c:v>39.58</c:v>
                </c:pt>
                <c:pt idx="2">
                  <c:v>39.58</c:v>
                </c:pt>
                <c:pt idx="3">
                  <c:v>6.25</c:v>
                </c:pt>
              </c:numCache>
            </c:numRef>
          </c:val>
        </c:ser>
        <c:ser>
          <c:idx val="2"/>
          <c:order val="2"/>
          <c:tx>
            <c:strRef>
              <c:f>'Русский язык 5 Статистика по от'!$A$66</c:f>
              <c:strCache>
                <c:ptCount val="1"/>
                <c:pt idx="0">
                  <c:v>ГБОУ гимназия №70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от'!$B$66:$E$66</c:f>
              <c:numCache>
                <c:formatCode>General</c:formatCode>
                <c:ptCount val="4"/>
                <c:pt idx="0">
                  <c:v>11.94</c:v>
                </c:pt>
                <c:pt idx="1">
                  <c:v>34.33</c:v>
                </c:pt>
                <c:pt idx="2">
                  <c:v>44.78</c:v>
                </c:pt>
                <c:pt idx="3">
                  <c:v>8.9600000000000009</c:v>
                </c:pt>
              </c:numCache>
            </c:numRef>
          </c:val>
        </c:ser>
        <c:ser>
          <c:idx val="3"/>
          <c:order val="3"/>
          <c:tx>
            <c:strRef>
              <c:f>'Русский язык 5 Статистика по от'!$A$67</c:f>
              <c:strCache>
                <c:ptCount val="1"/>
                <c:pt idx="0">
                  <c:v>ГБОУ СОШ №75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от'!$B$67:$E$67</c:f>
              <c:numCache>
                <c:formatCode>General</c:formatCode>
                <c:ptCount val="4"/>
                <c:pt idx="0">
                  <c:v>0</c:v>
                </c:pt>
                <c:pt idx="1">
                  <c:v>37.04</c:v>
                </c:pt>
                <c:pt idx="2">
                  <c:v>51.85</c:v>
                </c:pt>
                <c:pt idx="3">
                  <c:v>11.11</c:v>
                </c:pt>
              </c:numCache>
            </c:numRef>
          </c:val>
        </c:ser>
        <c:ser>
          <c:idx val="4"/>
          <c:order val="4"/>
          <c:tx>
            <c:strRef>
              <c:f>'Русский язык 5 Статистика по от'!$A$68</c:f>
              <c:strCache>
                <c:ptCount val="1"/>
                <c:pt idx="0">
                  <c:v>ГБОУ СОШ №77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от'!$B$68:$E$68</c:f>
              <c:numCache>
                <c:formatCode>General</c:formatCode>
                <c:ptCount val="4"/>
                <c:pt idx="0">
                  <c:v>4.05</c:v>
                </c:pt>
                <c:pt idx="1">
                  <c:v>29.73</c:v>
                </c:pt>
                <c:pt idx="2">
                  <c:v>52.7</c:v>
                </c:pt>
                <c:pt idx="3">
                  <c:v>13.51</c:v>
                </c:pt>
              </c:numCache>
            </c:numRef>
          </c:val>
        </c:ser>
        <c:ser>
          <c:idx val="5"/>
          <c:order val="5"/>
          <c:tx>
            <c:strRef>
              <c:f>'Русский язык 5 Статистика по от'!$A$69</c:f>
              <c:strCache>
                <c:ptCount val="1"/>
                <c:pt idx="0">
                  <c:v>ГБОУ СОШ №80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от'!$B$69:$E$69</c:f>
              <c:numCache>
                <c:formatCode>General</c:formatCode>
                <c:ptCount val="4"/>
                <c:pt idx="0">
                  <c:v>0</c:v>
                </c:pt>
                <c:pt idx="1">
                  <c:v>21.65</c:v>
                </c:pt>
                <c:pt idx="2">
                  <c:v>62.89</c:v>
                </c:pt>
                <c:pt idx="3">
                  <c:v>15.46</c:v>
                </c:pt>
              </c:numCache>
            </c:numRef>
          </c:val>
        </c:ser>
        <c:ser>
          <c:idx val="6"/>
          <c:order val="6"/>
          <c:tx>
            <c:strRef>
              <c:f>'Русский язык 5 Статистика по от'!$A$70</c:f>
              <c:strCache>
                <c:ptCount val="1"/>
                <c:pt idx="0">
                  <c:v>ГБОУ лицей №82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от'!$B$70:$E$70</c:f>
              <c:numCache>
                <c:formatCode>General</c:formatCode>
                <c:ptCount val="4"/>
                <c:pt idx="0">
                  <c:v>4.4400000000000004</c:v>
                </c:pt>
                <c:pt idx="1">
                  <c:v>24.44</c:v>
                </c:pt>
                <c:pt idx="2">
                  <c:v>55.56</c:v>
                </c:pt>
                <c:pt idx="3">
                  <c:v>15.56</c:v>
                </c:pt>
              </c:numCache>
            </c:numRef>
          </c:val>
        </c:ser>
        <c:ser>
          <c:idx val="7"/>
          <c:order val="7"/>
          <c:tx>
            <c:strRef>
              <c:f>'Русский язык 5 Статистика по от'!$A$71</c:f>
              <c:strCache>
                <c:ptCount val="1"/>
                <c:pt idx="0">
                  <c:v>ГБОУ гимназия №85</c:v>
                </c:pt>
              </c:strCache>
            </c:strRef>
          </c:tx>
          <c:invertIfNegative val="0"/>
          <c:cat>
            <c:numRef>
              <c:f>'Русский язык 5 Статистика по от'!$B$63:$E$63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от'!$B$71:$E$71</c:f>
              <c:numCache>
                <c:formatCode>General</c:formatCode>
                <c:ptCount val="4"/>
                <c:pt idx="0">
                  <c:v>10.42</c:v>
                </c:pt>
                <c:pt idx="1">
                  <c:v>43.75</c:v>
                </c:pt>
                <c:pt idx="2">
                  <c:v>37.5</c:v>
                </c:pt>
                <c:pt idx="3">
                  <c:v>8.33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713344"/>
        <c:axId val="184280768"/>
      </c:barChart>
      <c:catAx>
        <c:axId val="14271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4280768"/>
        <c:crosses val="autoZero"/>
        <c:auto val="1"/>
        <c:lblAlgn val="ctr"/>
        <c:lblOffset val="100"/>
        <c:noMultiLvlLbl val="0"/>
      </c:catAx>
      <c:valAx>
        <c:axId val="1842807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2713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000631988066879E-2"/>
          <c:y val="0.89410030829907783"/>
          <c:w val="0.95255308608697387"/>
          <c:h val="8.9365070547716918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программе'!$D$25:$T$25</c:f>
              <c:numCache>
                <c:formatCode>General</c:formatCode>
                <c:ptCount val="17"/>
                <c:pt idx="0">
                  <c:v>45.79</c:v>
                </c:pt>
                <c:pt idx="1">
                  <c:v>47.25</c:v>
                </c:pt>
                <c:pt idx="2">
                  <c:v>34.479999999999997</c:v>
                </c:pt>
                <c:pt idx="3">
                  <c:v>10.42</c:v>
                </c:pt>
                <c:pt idx="4">
                  <c:v>33.33</c:v>
                </c:pt>
                <c:pt idx="5">
                  <c:v>41.67</c:v>
                </c:pt>
                <c:pt idx="6">
                  <c:v>47.01</c:v>
                </c:pt>
                <c:pt idx="7">
                  <c:v>27.78</c:v>
                </c:pt>
                <c:pt idx="8">
                  <c:v>53.38</c:v>
                </c:pt>
                <c:pt idx="9">
                  <c:v>56.19</c:v>
                </c:pt>
                <c:pt idx="10">
                  <c:v>66.67</c:v>
                </c:pt>
                <c:pt idx="11">
                  <c:v>27.78</c:v>
                </c:pt>
                <c:pt idx="12">
                  <c:v>53.13</c:v>
                </c:pt>
                <c:pt idx="13">
                  <c:v>51.85</c:v>
                </c:pt>
                <c:pt idx="14">
                  <c:v>52.27</c:v>
                </c:pt>
                <c:pt idx="15">
                  <c:v>32.049999999999997</c:v>
                </c:pt>
                <c:pt idx="16">
                  <c:v>44.44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314880"/>
        <c:axId val="143751360"/>
      </c:barChart>
      <c:catAx>
        <c:axId val="144314880"/>
        <c:scaling>
          <c:orientation val="minMax"/>
        </c:scaling>
        <c:delete val="0"/>
        <c:axPos val="b"/>
        <c:majorTickMark val="out"/>
        <c:minorTickMark val="none"/>
        <c:tickLblPos val="nextTo"/>
        <c:crossAx val="143751360"/>
        <c:crosses val="autoZero"/>
        <c:auto val="1"/>
        <c:lblAlgn val="ctr"/>
        <c:lblOffset val="100"/>
        <c:noMultiLvlLbl val="0"/>
      </c:catAx>
      <c:valAx>
        <c:axId val="1437513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3148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программе'!$D$26:$T$26</c:f>
              <c:numCache>
                <c:formatCode>General</c:formatCode>
                <c:ptCount val="17"/>
                <c:pt idx="0">
                  <c:v>78.37</c:v>
                </c:pt>
                <c:pt idx="1">
                  <c:v>67.03</c:v>
                </c:pt>
                <c:pt idx="2">
                  <c:v>62.07</c:v>
                </c:pt>
                <c:pt idx="3">
                  <c:v>62.5</c:v>
                </c:pt>
                <c:pt idx="4">
                  <c:v>81.48</c:v>
                </c:pt>
                <c:pt idx="5">
                  <c:v>87.5</c:v>
                </c:pt>
                <c:pt idx="6">
                  <c:v>85.07</c:v>
                </c:pt>
                <c:pt idx="7">
                  <c:v>85.19</c:v>
                </c:pt>
                <c:pt idx="8">
                  <c:v>82.43</c:v>
                </c:pt>
                <c:pt idx="9">
                  <c:v>93.81</c:v>
                </c:pt>
                <c:pt idx="10">
                  <c:v>71.11</c:v>
                </c:pt>
                <c:pt idx="11">
                  <c:v>82.22</c:v>
                </c:pt>
                <c:pt idx="12">
                  <c:v>85.42</c:v>
                </c:pt>
                <c:pt idx="13">
                  <c:v>44.44</c:v>
                </c:pt>
                <c:pt idx="14">
                  <c:v>86.36</c:v>
                </c:pt>
                <c:pt idx="15">
                  <c:v>66.67</c:v>
                </c:pt>
                <c:pt idx="16">
                  <c:v>66.67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317440"/>
        <c:axId val="220393984"/>
      </c:barChart>
      <c:catAx>
        <c:axId val="144317440"/>
        <c:scaling>
          <c:orientation val="minMax"/>
        </c:scaling>
        <c:delete val="0"/>
        <c:axPos val="b"/>
        <c:majorTickMark val="out"/>
        <c:minorTickMark val="none"/>
        <c:tickLblPos val="nextTo"/>
        <c:crossAx val="220393984"/>
        <c:crosses val="autoZero"/>
        <c:auto val="1"/>
        <c:lblAlgn val="ctr"/>
        <c:lblOffset val="100"/>
        <c:noMultiLvlLbl val="0"/>
      </c:catAx>
      <c:valAx>
        <c:axId val="2203939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3174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программе'!$D$27:$T$27</c:f>
              <c:numCache>
                <c:formatCode>General</c:formatCode>
                <c:ptCount val="17"/>
                <c:pt idx="0">
                  <c:v>45.26</c:v>
                </c:pt>
                <c:pt idx="1">
                  <c:v>35.159999999999997</c:v>
                </c:pt>
                <c:pt idx="2">
                  <c:v>20.69</c:v>
                </c:pt>
                <c:pt idx="3">
                  <c:v>8.33</c:v>
                </c:pt>
                <c:pt idx="4">
                  <c:v>55.56</c:v>
                </c:pt>
                <c:pt idx="5">
                  <c:v>50</c:v>
                </c:pt>
                <c:pt idx="6">
                  <c:v>52.24</c:v>
                </c:pt>
                <c:pt idx="7">
                  <c:v>55.56</c:v>
                </c:pt>
                <c:pt idx="8">
                  <c:v>32.43</c:v>
                </c:pt>
                <c:pt idx="9">
                  <c:v>57.73</c:v>
                </c:pt>
                <c:pt idx="10">
                  <c:v>64.44</c:v>
                </c:pt>
                <c:pt idx="11">
                  <c:v>25.56</c:v>
                </c:pt>
                <c:pt idx="12">
                  <c:v>45.83</c:v>
                </c:pt>
                <c:pt idx="13">
                  <c:v>64.81</c:v>
                </c:pt>
                <c:pt idx="14">
                  <c:v>45.45</c:v>
                </c:pt>
                <c:pt idx="15">
                  <c:v>43.59</c:v>
                </c:pt>
                <c:pt idx="16">
                  <c:v>63.89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897536"/>
        <c:axId val="229328000"/>
      </c:barChart>
      <c:catAx>
        <c:axId val="144897536"/>
        <c:scaling>
          <c:orientation val="minMax"/>
        </c:scaling>
        <c:delete val="0"/>
        <c:axPos val="b"/>
        <c:majorTickMark val="out"/>
        <c:minorTickMark val="none"/>
        <c:tickLblPos val="nextTo"/>
        <c:crossAx val="229328000"/>
        <c:crosses val="autoZero"/>
        <c:auto val="1"/>
        <c:lblAlgn val="ctr"/>
        <c:lblOffset val="100"/>
        <c:noMultiLvlLbl val="0"/>
      </c:catAx>
      <c:valAx>
        <c:axId val="2293280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8975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программе'!$D$28:$T$28</c:f>
              <c:numCache>
                <c:formatCode>General</c:formatCode>
                <c:ptCount val="17"/>
                <c:pt idx="0">
                  <c:v>33.64</c:v>
                </c:pt>
                <c:pt idx="1">
                  <c:v>32.97</c:v>
                </c:pt>
                <c:pt idx="2">
                  <c:v>20.69</c:v>
                </c:pt>
                <c:pt idx="3">
                  <c:v>0</c:v>
                </c:pt>
                <c:pt idx="4">
                  <c:v>33.33</c:v>
                </c:pt>
                <c:pt idx="5">
                  <c:v>35.42</c:v>
                </c:pt>
                <c:pt idx="6">
                  <c:v>38.81</c:v>
                </c:pt>
                <c:pt idx="7">
                  <c:v>85.19</c:v>
                </c:pt>
                <c:pt idx="8">
                  <c:v>32.43</c:v>
                </c:pt>
                <c:pt idx="9">
                  <c:v>41.24</c:v>
                </c:pt>
                <c:pt idx="10">
                  <c:v>28.89</c:v>
                </c:pt>
                <c:pt idx="11">
                  <c:v>11.11</c:v>
                </c:pt>
                <c:pt idx="12">
                  <c:v>41.67</c:v>
                </c:pt>
                <c:pt idx="13">
                  <c:v>14.81</c:v>
                </c:pt>
                <c:pt idx="14">
                  <c:v>31.82</c:v>
                </c:pt>
                <c:pt idx="15">
                  <c:v>35.9</c:v>
                </c:pt>
                <c:pt idx="16">
                  <c:v>38.89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898048"/>
        <c:axId val="226990272"/>
      </c:barChart>
      <c:catAx>
        <c:axId val="144898048"/>
        <c:scaling>
          <c:orientation val="minMax"/>
        </c:scaling>
        <c:delete val="0"/>
        <c:axPos val="b"/>
        <c:majorTickMark val="out"/>
        <c:minorTickMark val="none"/>
        <c:tickLblPos val="nextTo"/>
        <c:crossAx val="226990272"/>
        <c:crosses val="autoZero"/>
        <c:auto val="1"/>
        <c:lblAlgn val="ctr"/>
        <c:lblOffset val="100"/>
        <c:noMultiLvlLbl val="0"/>
      </c:catAx>
      <c:valAx>
        <c:axId val="2269902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8980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'[Ф2.2_Достижение планируемых результатов.xlsx]ВПР 2020. 5 класс (по программе'!$C$8</c:f>
              <c:strCache>
                <c:ptCount val="1"/>
                <c:pt idx="0">
                  <c:v>г. Санкт-Петербург</c:v>
                </c:pt>
              </c:strCache>
            </c:strRef>
          </c:tx>
          <c:marker>
            <c:symbol val="none"/>
          </c:marker>
          <c:cat>
            <c:strRef>
              <c:f>'[Ф2.2_Достижение планируемых результатов.xlsx]ВПР 2020. 5 класс (по программе'!$A$30:$A$49</c:f>
              <c:strCache>
                <c:ptCount val="20"/>
                <c:pt idx="0">
                  <c:v>1К1</c:v>
                </c:pt>
                <c:pt idx="1">
                  <c:v>1К2</c:v>
                </c:pt>
                <c:pt idx="2">
                  <c:v>2</c:v>
                </c:pt>
                <c:pt idx="3">
                  <c:v>3.1</c:v>
                </c:pt>
                <c:pt idx="4">
                  <c:v>3.2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12.1</c:v>
                </c:pt>
                <c:pt idx="14">
                  <c:v>12.2</c:v>
                </c:pt>
                <c:pt idx="15">
                  <c:v>13.1</c:v>
                </c:pt>
                <c:pt idx="16">
                  <c:v>13.2</c:v>
                </c:pt>
                <c:pt idx="17">
                  <c:v>14</c:v>
                </c:pt>
                <c:pt idx="18">
                  <c:v>15.1</c:v>
                </c:pt>
                <c:pt idx="19">
                  <c:v>15.2</c:v>
                </c:pt>
              </c:strCache>
            </c:strRef>
          </c:cat>
          <c:val>
            <c:numRef>
              <c:f>'[Ф2.2_Достижение планируемых результатов.xlsx]ВПР 2020. 5 класс (по программе'!$C$9:$C$28</c:f>
              <c:numCache>
                <c:formatCode>General</c:formatCode>
                <c:ptCount val="20"/>
                <c:pt idx="0">
                  <c:v>56.46</c:v>
                </c:pt>
                <c:pt idx="1">
                  <c:v>80.319999999999993</c:v>
                </c:pt>
                <c:pt idx="2">
                  <c:v>55.35</c:v>
                </c:pt>
                <c:pt idx="3">
                  <c:v>78.849999999999994</c:v>
                </c:pt>
                <c:pt idx="4">
                  <c:v>69.38</c:v>
                </c:pt>
                <c:pt idx="5">
                  <c:v>73.62</c:v>
                </c:pt>
                <c:pt idx="6">
                  <c:v>71.239999999999995</c:v>
                </c:pt>
                <c:pt idx="7">
                  <c:v>52.95</c:v>
                </c:pt>
                <c:pt idx="8">
                  <c:v>62.64</c:v>
                </c:pt>
                <c:pt idx="9">
                  <c:v>65.959999999999994</c:v>
                </c:pt>
                <c:pt idx="10">
                  <c:v>73.09</c:v>
                </c:pt>
                <c:pt idx="11">
                  <c:v>69.12</c:v>
                </c:pt>
                <c:pt idx="12">
                  <c:v>58.15</c:v>
                </c:pt>
                <c:pt idx="13">
                  <c:v>70.849999999999994</c:v>
                </c:pt>
                <c:pt idx="14">
                  <c:v>60.4</c:v>
                </c:pt>
                <c:pt idx="15">
                  <c:v>66.8</c:v>
                </c:pt>
                <c:pt idx="16">
                  <c:v>53.27</c:v>
                </c:pt>
                <c:pt idx="17">
                  <c:v>79.02</c:v>
                </c:pt>
                <c:pt idx="18">
                  <c:v>42.75</c:v>
                </c:pt>
                <c:pt idx="19">
                  <c:v>37.46</c:v>
                </c:pt>
              </c:numCache>
            </c:numRef>
          </c:val>
        </c:ser>
        <c:ser>
          <c:idx val="1"/>
          <c:order val="1"/>
          <c:tx>
            <c:strRef>
              <c:f>'[Ф2.2_Достижение планируемых результатов.xlsx]ВПР 2020. 5 класс (по программе'!$M$8</c:f>
              <c:strCache>
                <c:ptCount val="1"/>
                <c:pt idx="0">
                  <c:v>Петроградский</c:v>
                </c:pt>
              </c:strCache>
            </c:strRef>
          </c:tx>
          <c:marker>
            <c:symbol val="none"/>
          </c:marker>
          <c:cat>
            <c:strRef>
              <c:f>'[Ф2.2_Достижение планируемых результатов.xlsx]ВПР 2020. 5 класс (по программе'!$A$30:$A$49</c:f>
              <c:strCache>
                <c:ptCount val="20"/>
                <c:pt idx="0">
                  <c:v>1К1</c:v>
                </c:pt>
                <c:pt idx="1">
                  <c:v>1К2</c:v>
                </c:pt>
                <c:pt idx="2">
                  <c:v>2</c:v>
                </c:pt>
                <c:pt idx="3">
                  <c:v>3.1</c:v>
                </c:pt>
                <c:pt idx="4">
                  <c:v>3.2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12.1</c:v>
                </c:pt>
                <c:pt idx="14">
                  <c:v>12.2</c:v>
                </c:pt>
                <c:pt idx="15">
                  <c:v>13.1</c:v>
                </c:pt>
                <c:pt idx="16">
                  <c:v>13.2</c:v>
                </c:pt>
                <c:pt idx="17">
                  <c:v>14</c:v>
                </c:pt>
                <c:pt idx="18">
                  <c:v>15.1</c:v>
                </c:pt>
                <c:pt idx="19">
                  <c:v>15.2</c:v>
                </c:pt>
              </c:strCache>
            </c:strRef>
          </c:cat>
          <c:val>
            <c:numRef>
              <c:f>'[Ф2.2_Достижение планируемых результатов.xlsx]ВПР 2020. 5 класс (по программе'!$M$9:$M$28</c:f>
              <c:numCache>
                <c:formatCode>General</c:formatCode>
                <c:ptCount val="20"/>
                <c:pt idx="0">
                  <c:v>58.88</c:v>
                </c:pt>
                <c:pt idx="1">
                  <c:v>80.37</c:v>
                </c:pt>
                <c:pt idx="2">
                  <c:v>57.37</c:v>
                </c:pt>
                <c:pt idx="3">
                  <c:v>78.5</c:v>
                </c:pt>
                <c:pt idx="4">
                  <c:v>66.84</c:v>
                </c:pt>
                <c:pt idx="5">
                  <c:v>78.91</c:v>
                </c:pt>
                <c:pt idx="6">
                  <c:v>69.16</c:v>
                </c:pt>
                <c:pt idx="7">
                  <c:v>47.86</c:v>
                </c:pt>
                <c:pt idx="8">
                  <c:v>58.43</c:v>
                </c:pt>
                <c:pt idx="9">
                  <c:v>63.22</c:v>
                </c:pt>
                <c:pt idx="10">
                  <c:v>67.42</c:v>
                </c:pt>
                <c:pt idx="11">
                  <c:v>72.23</c:v>
                </c:pt>
                <c:pt idx="12">
                  <c:v>56.61</c:v>
                </c:pt>
                <c:pt idx="13">
                  <c:v>66.89</c:v>
                </c:pt>
                <c:pt idx="14">
                  <c:v>57.54</c:v>
                </c:pt>
                <c:pt idx="15">
                  <c:v>60.21</c:v>
                </c:pt>
                <c:pt idx="16">
                  <c:v>45.79</c:v>
                </c:pt>
                <c:pt idx="17">
                  <c:v>78.37</c:v>
                </c:pt>
                <c:pt idx="18">
                  <c:v>45.26</c:v>
                </c:pt>
                <c:pt idx="19">
                  <c:v>33.64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332096"/>
        <c:axId val="171661504"/>
      </c:radarChart>
      <c:catAx>
        <c:axId val="513320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71661504"/>
        <c:crosses val="autoZero"/>
        <c:auto val="1"/>
        <c:lblAlgn val="ctr"/>
        <c:lblOffset val="100"/>
        <c:noMultiLvlLbl val="0"/>
      </c:catAx>
      <c:valAx>
        <c:axId val="171661504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1332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'ВПР 2020. 5 класс (по программе'!$D$8</c:f>
              <c:strCache>
                <c:ptCount val="1"/>
                <c:pt idx="0">
                  <c:v>Спб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'ВПР 2020. 5 класс (по программе'!$E$7:$G$7</c:f>
              <c:strCache>
                <c:ptCount val="3"/>
                <c:pt idx="0">
                  <c:v>  Понизили (Отметка &lt; Отметка по журналу) %</c:v>
                </c:pt>
                <c:pt idx="1">
                  <c:v>  Подтвердили (Отметка = Отметке по журналу) %</c:v>
                </c:pt>
                <c:pt idx="2">
                  <c:v>  Повысили (Отметка &gt; Отметка по журналу) %</c:v>
                </c:pt>
              </c:strCache>
            </c:strRef>
          </c:cat>
          <c:val>
            <c:numRef>
              <c:f>'ВПР 2020. 5 класс (по программе'!$E$8:$G$8</c:f>
              <c:numCache>
                <c:formatCode>General</c:formatCode>
                <c:ptCount val="3"/>
                <c:pt idx="0">
                  <c:v>39.49</c:v>
                </c:pt>
                <c:pt idx="1">
                  <c:v>51.88</c:v>
                </c:pt>
                <c:pt idx="2">
                  <c:v>8.6300000000000008</c:v>
                </c:pt>
              </c:numCache>
            </c:numRef>
          </c:val>
        </c:ser>
        <c:ser>
          <c:idx val="1"/>
          <c:order val="1"/>
          <c:tx>
            <c:strRef>
              <c:f>'ВПР 2020. 5 класс (по программе'!$D$9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'ВПР 2020. 5 класс (по программе'!$E$7:$G$7</c:f>
              <c:strCache>
                <c:ptCount val="3"/>
                <c:pt idx="0">
                  <c:v>  Понизили (Отметка &lt; Отметка по журналу) %</c:v>
                </c:pt>
                <c:pt idx="1">
                  <c:v>  Подтвердили (Отметка = Отметке по журналу) %</c:v>
                </c:pt>
                <c:pt idx="2">
                  <c:v>  Повысили (Отметка &gt; Отметка по журналу) %</c:v>
                </c:pt>
              </c:strCache>
            </c:strRef>
          </c:cat>
          <c:val>
            <c:numRef>
              <c:f>'ВПР 2020. 5 класс (по программе'!$E$9:$G$9</c:f>
              <c:numCache>
                <c:formatCode>General</c:formatCode>
                <c:ptCount val="3"/>
                <c:pt idx="0">
                  <c:v>44.33</c:v>
                </c:pt>
                <c:pt idx="1">
                  <c:v>47.4</c:v>
                </c:pt>
                <c:pt idx="2">
                  <c:v>8.2799999999999994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989760"/>
        <c:axId val="226986816"/>
      </c:barChart>
      <c:catAx>
        <c:axId val="143989760"/>
        <c:scaling>
          <c:orientation val="minMax"/>
        </c:scaling>
        <c:delete val="0"/>
        <c:axPos val="b"/>
        <c:majorTickMark val="out"/>
        <c:minorTickMark val="none"/>
        <c:tickLblPos val="nextTo"/>
        <c:crossAx val="226986816"/>
        <c:crosses val="autoZero"/>
        <c:auto val="1"/>
        <c:lblAlgn val="ctr"/>
        <c:lblOffset val="100"/>
        <c:noMultiLvlLbl val="0"/>
      </c:catAx>
      <c:valAx>
        <c:axId val="226986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9897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838418919636947"/>
          <c:y val="0.93360368884331613"/>
          <c:w val="0.40955389014747151"/>
          <c:h val="4.9048511913976772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5 Сравнение отмето'!$G$26</c:f>
              <c:strCache>
                <c:ptCount val="1"/>
                <c:pt idx="0">
                  <c:v>  Понизили (Отметка &lt; Отметка по журналу) %</c:v>
                </c:pt>
              </c:strCache>
            </c:strRef>
          </c:tx>
          <c:invertIfNegative val="0"/>
          <c:cat>
            <c:numRef>
              <c:f>'Русский язык 5 Сравнение отмето'!$F$27:$F$33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'Русский язык 5 Сравнение отмето'!$G$27:$G$33</c:f>
              <c:numCache>
                <c:formatCode>General</c:formatCode>
                <c:ptCount val="7"/>
                <c:pt idx="0">
                  <c:v>56.25</c:v>
                </c:pt>
                <c:pt idx="1">
                  <c:v>50.75</c:v>
                </c:pt>
                <c:pt idx="2">
                  <c:v>25.93</c:v>
                </c:pt>
                <c:pt idx="3">
                  <c:v>16.22</c:v>
                </c:pt>
                <c:pt idx="4">
                  <c:v>15.46</c:v>
                </c:pt>
                <c:pt idx="5">
                  <c:v>22.22</c:v>
                </c:pt>
                <c:pt idx="6">
                  <c:v>79.17</c:v>
                </c:pt>
              </c:numCache>
            </c:numRef>
          </c:val>
        </c:ser>
        <c:ser>
          <c:idx val="1"/>
          <c:order val="1"/>
          <c:tx>
            <c:strRef>
              <c:f>'Русский язык 5 Сравнение отмето'!$H$26</c:f>
              <c:strCache>
                <c:ptCount val="1"/>
                <c:pt idx="0">
                  <c:v>  Подтвердили (Отметка = Отметке по журналу) %</c:v>
                </c:pt>
              </c:strCache>
            </c:strRef>
          </c:tx>
          <c:invertIfNegative val="0"/>
          <c:cat>
            <c:numRef>
              <c:f>'Русский язык 5 Сравнение отмето'!$F$27:$F$33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'Русский язык 5 Сравнение отмето'!$H$27:$H$33</c:f>
              <c:numCache>
                <c:formatCode>General</c:formatCode>
                <c:ptCount val="7"/>
                <c:pt idx="0">
                  <c:v>43.75</c:v>
                </c:pt>
                <c:pt idx="1">
                  <c:v>49.25</c:v>
                </c:pt>
                <c:pt idx="2">
                  <c:v>48.15</c:v>
                </c:pt>
                <c:pt idx="3">
                  <c:v>64.86</c:v>
                </c:pt>
                <c:pt idx="4">
                  <c:v>64.95</c:v>
                </c:pt>
                <c:pt idx="5">
                  <c:v>62.22</c:v>
                </c:pt>
                <c:pt idx="6">
                  <c:v>20.83</c:v>
                </c:pt>
              </c:numCache>
            </c:numRef>
          </c:val>
        </c:ser>
        <c:ser>
          <c:idx val="2"/>
          <c:order val="2"/>
          <c:tx>
            <c:strRef>
              <c:f>'Русский язык 5 Сравнение отмето'!$I$26</c:f>
              <c:strCache>
                <c:ptCount val="1"/>
                <c:pt idx="0">
                  <c:v>  Повысили (Отметка &gt; Отметка по журналу) %</c:v>
                </c:pt>
              </c:strCache>
            </c:strRef>
          </c:tx>
          <c:invertIfNegative val="0"/>
          <c:cat>
            <c:numRef>
              <c:f>'Русский язык 5 Сравнение отмето'!$F$27:$F$33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'Русский язык 5 Сравнение отмето'!$I$27:$I$33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25.93</c:v>
                </c:pt>
                <c:pt idx="3">
                  <c:v>18.920000000000002</c:v>
                </c:pt>
                <c:pt idx="4">
                  <c:v>19.59</c:v>
                </c:pt>
                <c:pt idx="5">
                  <c:v>15.56</c:v>
                </c:pt>
                <c:pt idx="6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316736"/>
        <c:axId val="214721088"/>
      </c:barChart>
      <c:catAx>
        <c:axId val="5131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721088"/>
        <c:crosses val="autoZero"/>
        <c:auto val="1"/>
        <c:lblAlgn val="ctr"/>
        <c:lblOffset val="100"/>
        <c:noMultiLvlLbl val="0"/>
      </c:catAx>
      <c:valAx>
        <c:axId val="2147210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1316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003499562554697E-2"/>
          <c:y val="0.89241936081176165"/>
          <c:w val="0.9522707786526684"/>
          <c:h val="9.078356373101401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5 Сравнение отмето'!$G$9</c:f>
              <c:strCache>
                <c:ptCount val="1"/>
                <c:pt idx="0">
                  <c:v>  Понизили (Отметка &lt; Отметка по журналу) %</c:v>
                </c:pt>
              </c:strCache>
            </c:strRef>
          </c:tx>
          <c:invertIfNegative val="0"/>
          <c:cat>
            <c:numRef>
              <c:f>'Русский язык 5 Сравнение отмето'!$F$10:$F$19</c:f>
              <c:numCache>
                <c:formatCode>General</c:formatCode>
                <c:ptCount val="10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13085</c:v>
                </c:pt>
                <c:pt idx="6">
                  <c:v>13086</c:v>
                </c:pt>
                <c:pt idx="7">
                  <c:v>13087</c:v>
                </c:pt>
                <c:pt idx="8">
                  <c:v>13091</c:v>
                </c:pt>
                <c:pt idx="9">
                  <c:v>13173</c:v>
                </c:pt>
              </c:numCache>
            </c:numRef>
          </c:cat>
          <c:val>
            <c:numRef>
              <c:f>'Русский язык 5 Сравнение отмето'!$G$10:$G$19</c:f>
              <c:numCache>
                <c:formatCode>General</c:formatCode>
                <c:ptCount val="10"/>
                <c:pt idx="0">
                  <c:v>62.07</c:v>
                </c:pt>
                <c:pt idx="1">
                  <c:v>58.33</c:v>
                </c:pt>
                <c:pt idx="2">
                  <c:v>42.86</c:v>
                </c:pt>
                <c:pt idx="3">
                  <c:v>48.15</c:v>
                </c:pt>
                <c:pt idx="4">
                  <c:v>88.89</c:v>
                </c:pt>
                <c:pt idx="5">
                  <c:v>79.17</c:v>
                </c:pt>
                <c:pt idx="6">
                  <c:v>37.04</c:v>
                </c:pt>
                <c:pt idx="7">
                  <c:v>45.45</c:v>
                </c:pt>
                <c:pt idx="8">
                  <c:v>56.41</c:v>
                </c:pt>
                <c:pt idx="9">
                  <c:v>55.56</c:v>
                </c:pt>
              </c:numCache>
            </c:numRef>
          </c:val>
        </c:ser>
        <c:ser>
          <c:idx val="1"/>
          <c:order val="1"/>
          <c:tx>
            <c:strRef>
              <c:f>'Русский язык 5 Сравнение отмето'!$H$9</c:f>
              <c:strCache>
                <c:ptCount val="1"/>
                <c:pt idx="0">
                  <c:v>  Подтвердили (Отметка = Отметке по журналу) %</c:v>
                </c:pt>
              </c:strCache>
            </c:strRef>
          </c:tx>
          <c:invertIfNegative val="0"/>
          <c:cat>
            <c:numRef>
              <c:f>'Русский язык 5 Сравнение отмето'!$F$10:$F$19</c:f>
              <c:numCache>
                <c:formatCode>General</c:formatCode>
                <c:ptCount val="10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13085</c:v>
                </c:pt>
                <c:pt idx="6">
                  <c:v>13086</c:v>
                </c:pt>
                <c:pt idx="7">
                  <c:v>13087</c:v>
                </c:pt>
                <c:pt idx="8">
                  <c:v>13091</c:v>
                </c:pt>
                <c:pt idx="9">
                  <c:v>13173</c:v>
                </c:pt>
              </c:numCache>
            </c:numRef>
          </c:cat>
          <c:val>
            <c:numRef>
              <c:f>'Русский язык 5 Сравнение отмето'!$H$10:$H$19</c:f>
              <c:numCache>
                <c:formatCode>General</c:formatCode>
                <c:ptCount val="10"/>
                <c:pt idx="0">
                  <c:v>37.93</c:v>
                </c:pt>
                <c:pt idx="1">
                  <c:v>41.67</c:v>
                </c:pt>
                <c:pt idx="2">
                  <c:v>51.65</c:v>
                </c:pt>
                <c:pt idx="3">
                  <c:v>51.85</c:v>
                </c:pt>
                <c:pt idx="4">
                  <c:v>11.11</c:v>
                </c:pt>
                <c:pt idx="5">
                  <c:v>20.83</c:v>
                </c:pt>
                <c:pt idx="6">
                  <c:v>59.26</c:v>
                </c:pt>
                <c:pt idx="7">
                  <c:v>45.45</c:v>
                </c:pt>
                <c:pt idx="8">
                  <c:v>28.21</c:v>
                </c:pt>
                <c:pt idx="9">
                  <c:v>38.89</c:v>
                </c:pt>
              </c:numCache>
            </c:numRef>
          </c:val>
        </c:ser>
        <c:ser>
          <c:idx val="2"/>
          <c:order val="2"/>
          <c:tx>
            <c:strRef>
              <c:f>'Русский язык 5 Сравнение отмето'!$I$9</c:f>
              <c:strCache>
                <c:ptCount val="1"/>
                <c:pt idx="0">
                  <c:v>  Повысили (Отметка &gt; Отметка по журналу) %</c:v>
                </c:pt>
              </c:strCache>
            </c:strRef>
          </c:tx>
          <c:invertIfNegative val="0"/>
          <c:cat>
            <c:numRef>
              <c:f>'Русский язык 5 Сравнение отмето'!$F$10:$F$19</c:f>
              <c:numCache>
                <c:formatCode>General</c:formatCode>
                <c:ptCount val="10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13085</c:v>
                </c:pt>
                <c:pt idx="6">
                  <c:v>13086</c:v>
                </c:pt>
                <c:pt idx="7">
                  <c:v>13087</c:v>
                </c:pt>
                <c:pt idx="8">
                  <c:v>13091</c:v>
                </c:pt>
                <c:pt idx="9">
                  <c:v>13173</c:v>
                </c:pt>
              </c:numCache>
            </c:numRef>
          </c:cat>
          <c:val>
            <c:numRef>
              <c:f>'Русский язык 5 Сравнение отмето'!$I$10:$I$19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5.49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3.7</c:v>
                </c:pt>
                <c:pt idx="7">
                  <c:v>9.09</c:v>
                </c:pt>
                <c:pt idx="8">
                  <c:v>15.38</c:v>
                </c:pt>
                <c:pt idx="9">
                  <c:v>5.56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375104"/>
        <c:axId val="184234496"/>
      </c:barChart>
      <c:catAx>
        <c:axId val="4337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4234496"/>
        <c:crosses val="autoZero"/>
        <c:auto val="1"/>
        <c:lblAlgn val="ctr"/>
        <c:lblOffset val="100"/>
        <c:noMultiLvlLbl val="0"/>
      </c:catAx>
      <c:valAx>
        <c:axId val="1842344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33751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003499562554697E-2"/>
          <c:y val="0.88109508300247341"/>
          <c:w val="0.9439374453193351"/>
          <c:h val="0.100339728334278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'[Ф3_Статистика по отметкам (1).xlsx]ВПР 2020. 5 класс (по программе'!$A$20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 (1).xlsx]ВПР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 (1).xlsx]ВПР 2020. 5 класс (по программе'!$B$20:$E$20</c:f>
              <c:numCache>
                <c:formatCode>General</c:formatCode>
                <c:ptCount val="4"/>
                <c:pt idx="0">
                  <c:v>3.08</c:v>
                </c:pt>
                <c:pt idx="1">
                  <c:v>15.28</c:v>
                </c:pt>
                <c:pt idx="2">
                  <c:v>48.14</c:v>
                </c:pt>
                <c:pt idx="3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'[Ф3_Статистика по отметкам (1).xlsx]ВПР 2020. 5 класс (по программе'!$A$9</c:f>
              <c:strCache>
                <c:ptCount val="1"/>
                <c:pt idx="0">
                  <c:v>Вся выборка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 (1).xlsx]ВПР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 (1).xlsx]ВПР 2020. 5 класс (по программе'!$B$9:$E$9</c:f>
              <c:numCache>
                <c:formatCode>General</c:formatCode>
                <c:ptCount val="4"/>
                <c:pt idx="0">
                  <c:v>6.98</c:v>
                </c:pt>
                <c:pt idx="1">
                  <c:v>27.09</c:v>
                </c:pt>
                <c:pt idx="2">
                  <c:v>43.97</c:v>
                </c:pt>
                <c:pt idx="3">
                  <c:v>21.96</c:v>
                </c:pt>
              </c:numCache>
            </c:numRef>
          </c:val>
        </c:ser>
        <c:ser>
          <c:idx val="2"/>
          <c:order val="2"/>
          <c:tx>
            <c:strRef>
              <c:f>'[Ф3_Статистика по отметкам (1).xlsx]ВПР 2020. 5 класс (по программе'!$A$10</c:f>
              <c:strCache>
                <c:ptCount val="1"/>
                <c:pt idx="0">
                  <c:v>г. Санкт-Петербург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 (1).xlsx]ВПР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 (1).xlsx]ВПР 2020. 5 класс (по программе'!$B$10:$E$10</c:f>
              <c:numCache>
                <c:formatCode>General</c:formatCode>
                <c:ptCount val="4"/>
                <c:pt idx="0">
                  <c:v>3.99</c:v>
                </c:pt>
                <c:pt idx="1">
                  <c:v>19.53</c:v>
                </c:pt>
                <c:pt idx="2">
                  <c:v>45.71</c:v>
                </c:pt>
                <c:pt idx="3">
                  <c:v>30.77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694464"/>
        <c:axId val="246022720"/>
      </c:barChart>
      <c:catAx>
        <c:axId val="23769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6022720"/>
        <c:crosses val="autoZero"/>
        <c:auto val="1"/>
        <c:lblAlgn val="ctr"/>
        <c:lblOffset val="100"/>
        <c:noMultiLvlLbl val="0"/>
      </c:catAx>
      <c:valAx>
        <c:axId val="2460227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76944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5 Статистика по отме'!$A$30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отме'!$B$30:$G$30</c:f>
              <c:numCache>
                <c:formatCode>General</c:formatCode>
                <c:ptCount val="4"/>
                <c:pt idx="0">
                  <c:v>3.08</c:v>
                </c:pt>
                <c:pt idx="1">
                  <c:v>15.28</c:v>
                </c:pt>
                <c:pt idx="2">
                  <c:v>48.14</c:v>
                </c:pt>
                <c:pt idx="3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'Математика 5 Статистика по отме'!$A$31</c:f>
              <c:strCache>
                <c:ptCount val="1"/>
                <c:pt idx="0">
                  <c:v>ГБОУ Гимназия №67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отме'!$B$31:$G$31</c:f>
              <c:numCache>
                <c:formatCode>General</c:formatCode>
                <c:ptCount val="4"/>
                <c:pt idx="0">
                  <c:v>2.04</c:v>
                </c:pt>
                <c:pt idx="1">
                  <c:v>14.29</c:v>
                </c:pt>
                <c:pt idx="2">
                  <c:v>51.02</c:v>
                </c:pt>
                <c:pt idx="3">
                  <c:v>32.65</c:v>
                </c:pt>
              </c:numCache>
            </c:numRef>
          </c:val>
        </c:ser>
        <c:ser>
          <c:idx val="2"/>
          <c:order val="2"/>
          <c:tx>
            <c:strRef>
              <c:f>'Математика 5 Статистика по отме'!$A$32</c:f>
              <c:strCache>
                <c:ptCount val="1"/>
                <c:pt idx="0">
                  <c:v>ГБОУ гимназия №70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отме'!$B$32:$G$32</c:f>
              <c:numCache>
                <c:formatCode>General</c:formatCode>
                <c:ptCount val="4"/>
                <c:pt idx="0">
                  <c:v>3.03</c:v>
                </c:pt>
                <c:pt idx="1">
                  <c:v>13.64</c:v>
                </c:pt>
                <c:pt idx="2">
                  <c:v>40.909999999999997</c:v>
                </c:pt>
                <c:pt idx="3">
                  <c:v>42.42</c:v>
                </c:pt>
              </c:numCache>
            </c:numRef>
          </c:val>
        </c:ser>
        <c:ser>
          <c:idx val="3"/>
          <c:order val="3"/>
          <c:tx>
            <c:strRef>
              <c:f>'Математика 5 Статистика по отме'!$A$33</c:f>
              <c:strCache>
                <c:ptCount val="1"/>
                <c:pt idx="0">
                  <c:v>ГБОУ СОШ №75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отме'!$B$33:$G$33</c:f>
              <c:numCache>
                <c:formatCode>General</c:formatCode>
                <c:ptCount val="4"/>
                <c:pt idx="0">
                  <c:v>0</c:v>
                </c:pt>
                <c:pt idx="1">
                  <c:v>9.68</c:v>
                </c:pt>
                <c:pt idx="2">
                  <c:v>67.739999999999995</c:v>
                </c:pt>
                <c:pt idx="3">
                  <c:v>22.58</c:v>
                </c:pt>
              </c:numCache>
            </c:numRef>
          </c:val>
        </c:ser>
        <c:ser>
          <c:idx val="4"/>
          <c:order val="4"/>
          <c:tx>
            <c:strRef>
              <c:f>'Математика 5 Статистика по отме'!$A$34</c:f>
              <c:strCache>
                <c:ptCount val="1"/>
                <c:pt idx="0">
                  <c:v>ГБОУ СОШ №77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отме'!$B$34:$G$34</c:f>
              <c:numCache>
                <c:formatCode>General</c:formatCode>
                <c:ptCount val="4"/>
                <c:pt idx="0">
                  <c:v>1.27</c:v>
                </c:pt>
                <c:pt idx="1">
                  <c:v>8.86</c:v>
                </c:pt>
                <c:pt idx="2">
                  <c:v>50.63</c:v>
                </c:pt>
                <c:pt idx="3">
                  <c:v>39.24</c:v>
                </c:pt>
              </c:numCache>
            </c:numRef>
          </c:val>
        </c:ser>
        <c:ser>
          <c:idx val="5"/>
          <c:order val="5"/>
          <c:tx>
            <c:strRef>
              <c:f>'Математика 5 Статистика по отме'!$A$35</c:f>
              <c:strCache>
                <c:ptCount val="1"/>
                <c:pt idx="0">
                  <c:v>ГБОУ СОШ №80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отме'!$B$35:$G$35</c:f>
              <c:numCache>
                <c:formatCode>General</c:formatCode>
                <c:ptCount val="4"/>
                <c:pt idx="0">
                  <c:v>0</c:v>
                </c:pt>
                <c:pt idx="1">
                  <c:v>15.31</c:v>
                </c:pt>
                <c:pt idx="2">
                  <c:v>54.08</c:v>
                </c:pt>
                <c:pt idx="3">
                  <c:v>30.61</c:v>
                </c:pt>
              </c:numCache>
            </c:numRef>
          </c:val>
        </c:ser>
        <c:ser>
          <c:idx val="6"/>
          <c:order val="6"/>
          <c:tx>
            <c:strRef>
              <c:f>'Математика 5 Статистика по отме'!$A$36</c:f>
              <c:strCache>
                <c:ptCount val="1"/>
                <c:pt idx="0">
                  <c:v>ГБОУ лицей №82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отме'!$B$36:$G$36</c:f>
              <c:numCache>
                <c:formatCode>General</c:formatCode>
                <c:ptCount val="4"/>
                <c:pt idx="0">
                  <c:v>0</c:v>
                </c:pt>
                <c:pt idx="1">
                  <c:v>4.08</c:v>
                </c:pt>
                <c:pt idx="2">
                  <c:v>24.49</c:v>
                </c:pt>
                <c:pt idx="3">
                  <c:v>71.430000000000007</c:v>
                </c:pt>
              </c:numCache>
            </c:numRef>
          </c:val>
        </c:ser>
        <c:ser>
          <c:idx val="7"/>
          <c:order val="7"/>
          <c:tx>
            <c:strRef>
              <c:f>'Математика 5 Статистика по отме'!$A$37</c:f>
              <c:strCache>
                <c:ptCount val="1"/>
                <c:pt idx="0">
                  <c:v>ГБОУ гимназия №85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отме'!$B$37:$G$37</c:f>
              <c:numCache>
                <c:formatCode>General</c:formatCode>
                <c:ptCount val="4"/>
                <c:pt idx="0">
                  <c:v>4.08</c:v>
                </c:pt>
                <c:pt idx="1">
                  <c:v>20.41</c:v>
                </c:pt>
                <c:pt idx="2">
                  <c:v>55.1</c:v>
                </c:pt>
                <c:pt idx="3">
                  <c:v>20.41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508800"/>
        <c:axId val="236315776"/>
      </c:barChart>
      <c:catAx>
        <c:axId val="13050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315776"/>
        <c:crosses val="autoZero"/>
        <c:auto val="1"/>
        <c:lblAlgn val="ctr"/>
        <c:lblOffset val="100"/>
        <c:noMultiLvlLbl val="0"/>
      </c:catAx>
      <c:valAx>
        <c:axId val="2363157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0508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9368421429877045E-3"/>
          <c:y val="0.9058669407102915"/>
          <c:w val="0.98270398271159831"/>
          <c:h val="7.943561826463725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5 Статистика по от'!$A$46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от'!$B$46:$E$46</c:f>
              <c:numCache>
                <c:formatCode>General</c:formatCode>
                <c:ptCount val="4"/>
                <c:pt idx="0">
                  <c:v>10.15</c:v>
                </c:pt>
                <c:pt idx="1">
                  <c:v>34.979999999999997</c:v>
                </c:pt>
                <c:pt idx="2">
                  <c:v>45.79</c:v>
                </c:pt>
                <c:pt idx="3">
                  <c:v>9.08</c:v>
                </c:pt>
              </c:numCache>
            </c:numRef>
          </c:val>
        </c:ser>
        <c:ser>
          <c:idx val="1"/>
          <c:order val="1"/>
          <c:tx>
            <c:strRef>
              <c:f>'Русский язык 5 Статистика по от'!$A$47</c:f>
              <c:strCache>
                <c:ptCount val="1"/>
                <c:pt idx="0">
                  <c:v>ГБОУ СОШ №47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от'!$B$47:$E$47</c:f>
              <c:numCache>
                <c:formatCode>General</c:formatCode>
                <c:ptCount val="4"/>
                <c:pt idx="0">
                  <c:v>17.239999999999998</c:v>
                </c:pt>
                <c:pt idx="1">
                  <c:v>48.28</c:v>
                </c:pt>
                <c:pt idx="2">
                  <c:v>27.59</c:v>
                </c:pt>
                <c:pt idx="3">
                  <c:v>6.9</c:v>
                </c:pt>
              </c:numCache>
            </c:numRef>
          </c:val>
        </c:ser>
        <c:ser>
          <c:idx val="2"/>
          <c:order val="2"/>
          <c:tx>
            <c:strRef>
              <c:f>'Русский язык 5 Статистика по от'!$A$48</c:f>
              <c:strCache>
                <c:ptCount val="1"/>
                <c:pt idx="0">
                  <c:v>ГБОУ СОШ №50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от'!$B$48:$E$48</c:f>
              <c:numCache>
                <c:formatCode>General</c:formatCode>
                <c:ptCount val="4"/>
                <c:pt idx="0">
                  <c:v>10.99</c:v>
                </c:pt>
                <c:pt idx="1">
                  <c:v>28.57</c:v>
                </c:pt>
                <c:pt idx="2">
                  <c:v>53.85</c:v>
                </c:pt>
                <c:pt idx="3">
                  <c:v>6.59</c:v>
                </c:pt>
              </c:numCache>
            </c:numRef>
          </c:val>
        </c:ser>
        <c:ser>
          <c:idx val="3"/>
          <c:order val="3"/>
          <c:tx>
            <c:strRef>
              <c:f>'Русский язык 5 Статистика по от'!$A$49</c:f>
              <c:strCache>
                <c:ptCount val="1"/>
                <c:pt idx="0">
                  <c:v>ГБОУ СОШ №51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от'!$B$49:$E$49</c:f>
              <c:numCache>
                <c:formatCode>General</c:formatCode>
                <c:ptCount val="4"/>
                <c:pt idx="0">
                  <c:v>16.670000000000002</c:v>
                </c:pt>
                <c:pt idx="1">
                  <c:v>50</c:v>
                </c:pt>
                <c:pt idx="2">
                  <c:v>29.17</c:v>
                </c:pt>
                <c:pt idx="3">
                  <c:v>4.17</c:v>
                </c:pt>
              </c:numCache>
            </c:numRef>
          </c:val>
        </c:ser>
        <c:ser>
          <c:idx val="4"/>
          <c:order val="4"/>
          <c:tx>
            <c:strRef>
              <c:f>'Русский язык 5 Статистика по от'!$A$50</c:f>
              <c:strCache>
                <c:ptCount val="1"/>
                <c:pt idx="0">
                  <c:v>ГБОУ СОШ №55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от'!$B$50:$E$50</c:f>
              <c:numCache>
                <c:formatCode>General</c:formatCode>
                <c:ptCount val="4"/>
                <c:pt idx="0">
                  <c:v>22.22</c:v>
                </c:pt>
                <c:pt idx="1">
                  <c:v>44.44</c:v>
                </c:pt>
                <c:pt idx="2">
                  <c:v>25.93</c:v>
                </c:pt>
                <c:pt idx="3">
                  <c:v>7.41</c:v>
                </c:pt>
              </c:numCache>
            </c:numRef>
          </c:val>
        </c:ser>
        <c:ser>
          <c:idx val="5"/>
          <c:order val="5"/>
          <c:tx>
            <c:strRef>
              <c:f>'Русский язык 5 Статистика по от'!$A$51</c:f>
              <c:strCache>
                <c:ptCount val="1"/>
                <c:pt idx="0">
                  <c:v>ГБОУ СОШ №84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от'!$B$51:$E$51</c:f>
              <c:numCache>
                <c:formatCode>General</c:formatCode>
                <c:ptCount val="4"/>
                <c:pt idx="0">
                  <c:v>15.56</c:v>
                </c:pt>
                <c:pt idx="1">
                  <c:v>60</c:v>
                </c:pt>
                <c:pt idx="2">
                  <c:v>22.22</c:v>
                </c:pt>
                <c:pt idx="3">
                  <c:v>2.2200000000000002</c:v>
                </c:pt>
              </c:numCache>
            </c:numRef>
          </c:val>
        </c:ser>
        <c:ser>
          <c:idx val="6"/>
          <c:order val="6"/>
          <c:tx>
            <c:strRef>
              <c:f>'Русский язык 5 Статистика по от'!$A$52</c:f>
              <c:strCache>
                <c:ptCount val="1"/>
                <c:pt idx="0">
                  <c:v>ГБОУ СОШ №86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от'!$B$52:$E$52</c:f>
              <c:numCache>
                <c:formatCode>General</c:formatCode>
                <c:ptCount val="4"/>
                <c:pt idx="0">
                  <c:v>14.81</c:v>
                </c:pt>
                <c:pt idx="1">
                  <c:v>33.33</c:v>
                </c:pt>
                <c:pt idx="2">
                  <c:v>37.04</c:v>
                </c:pt>
                <c:pt idx="3">
                  <c:v>14.81</c:v>
                </c:pt>
              </c:numCache>
            </c:numRef>
          </c:val>
        </c:ser>
        <c:ser>
          <c:idx val="7"/>
          <c:order val="7"/>
          <c:tx>
            <c:strRef>
              <c:f>'Русский язык 5 Статистика по от'!$A$53</c:f>
              <c:strCache>
                <c:ptCount val="1"/>
                <c:pt idx="0">
                  <c:v>ГБОУ СОШ №87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от'!$B$53:$E$53</c:f>
              <c:numCache>
                <c:formatCode>General</c:formatCode>
                <c:ptCount val="4"/>
                <c:pt idx="0">
                  <c:v>0</c:v>
                </c:pt>
                <c:pt idx="1">
                  <c:v>31.82</c:v>
                </c:pt>
                <c:pt idx="2">
                  <c:v>63.64</c:v>
                </c:pt>
                <c:pt idx="3">
                  <c:v>4.55</c:v>
                </c:pt>
              </c:numCache>
            </c:numRef>
          </c:val>
        </c:ser>
        <c:ser>
          <c:idx val="8"/>
          <c:order val="8"/>
          <c:tx>
            <c:strRef>
              <c:f>'Русский язык 5 Статистика по от'!$A$54</c:f>
              <c:strCache>
                <c:ptCount val="1"/>
                <c:pt idx="0">
                  <c:v>ГБОУ СОШ №91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от'!$B$54:$E$54</c:f>
              <c:numCache>
                <c:formatCode>General</c:formatCode>
                <c:ptCount val="4"/>
                <c:pt idx="0">
                  <c:v>23.08</c:v>
                </c:pt>
                <c:pt idx="1">
                  <c:v>41.03</c:v>
                </c:pt>
                <c:pt idx="2">
                  <c:v>33.33</c:v>
                </c:pt>
                <c:pt idx="3">
                  <c:v>2.56</c:v>
                </c:pt>
              </c:numCache>
            </c:numRef>
          </c:val>
        </c:ser>
        <c:ser>
          <c:idx val="9"/>
          <c:order val="9"/>
          <c:tx>
            <c:strRef>
              <c:f>'Русский язык 5 Статистика по от'!$A$55</c:f>
              <c:strCache>
                <c:ptCount val="1"/>
                <c:pt idx="0">
                  <c:v>ГБОУ ЦО №173</c:v>
                </c:pt>
              </c:strCache>
            </c:strRef>
          </c:tx>
          <c:invertIfNegative val="0"/>
          <c:cat>
            <c:numRef>
              <c:f>'Русский язык 5 Статистика по от'!$B$45:$E$45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'Русский язык 5 Статистика по от'!$B$55:$E$55</c:f>
              <c:numCache>
                <c:formatCode>General</c:formatCode>
                <c:ptCount val="4"/>
                <c:pt idx="0">
                  <c:v>16.670000000000002</c:v>
                </c:pt>
                <c:pt idx="1">
                  <c:v>33.33</c:v>
                </c:pt>
                <c:pt idx="2">
                  <c:v>38.89</c:v>
                </c:pt>
                <c:pt idx="3">
                  <c:v>11.11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489344"/>
        <c:axId val="184281920"/>
      </c:barChart>
      <c:catAx>
        <c:axId val="13048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4281920"/>
        <c:crosses val="autoZero"/>
        <c:auto val="1"/>
        <c:lblAlgn val="ctr"/>
        <c:lblOffset val="100"/>
        <c:noMultiLvlLbl val="0"/>
      </c:catAx>
      <c:valAx>
        <c:axId val="1842819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0489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2672790511116075E-2"/>
          <c:y val="0.90296989692851026"/>
          <c:w val="0.95213527996500436"/>
          <c:h val="7.7687953387227962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5 Статистика по отме'!$A$41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отме'!$B$41:$G$41</c:f>
              <c:numCache>
                <c:formatCode>General</c:formatCode>
                <c:ptCount val="4"/>
                <c:pt idx="0">
                  <c:v>3.08</c:v>
                </c:pt>
                <c:pt idx="1">
                  <c:v>15.28</c:v>
                </c:pt>
                <c:pt idx="2">
                  <c:v>48.14</c:v>
                </c:pt>
                <c:pt idx="3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'Математика 5 Статистика по отме'!$A$42</c:f>
              <c:strCache>
                <c:ptCount val="1"/>
                <c:pt idx="0">
                  <c:v>ГБОУ СОШ 51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отме'!$B$42:$G$42</c:f>
              <c:numCache>
                <c:formatCode>General</c:formatCode>
                <c:ptCount val="4"/>
                <c:pt idx="0">
                  <c:v>1.06</c:v>
                </c:pt>
                <c:pt idx="1">
                  <c:v>17.02</c:v>
                </c:pt>
                <c:pt idx="2">
                  <c:v>44.68</c:v>
                </c:pt>
                <c:pt idx="3">
                  <c:v>37.229999999999997</c:v>
                </c:pt>
              </c:numCache>
            </c:numRef>
          </c:val>
        </c:ser>
        <c:ser>
          <c:idx val="2"/>
          <c:order val="2"/>
          <c:tx>
            <c:strRef>
              <c:f>'Математика 5 Статистика по отме'!$A$43</c:f>
              <c:strCache>
                <c:ptCount val="1"/>
                <c:pt idx="0">
                  <c:v>ГБОУ СОШ 47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отме'!$B$43:$G$43</c:f>
              <c:numCache>
                <c:formatCode>General</c:formatCode>
                <c:ptCount val="4"/>
                <c:pt idx="0">
                  <c:v>9.68</c:v>
                </c:pt>
                <c:pt idx="1">
                  <c:v>29.03</c:v>
                </c:pt>
                <c:pt idx="2">
                  <c:v>54.84</c:v>
                </c:pt>
                <c:pt idx="3">
                  <c:v>6.45</c:v>
                </c:pt>
              </c:numCache>
            </c:numRef>
          </c:val>
        </c:ser>
        <c:ser>
          <c:idx val="3"/>
          <c:order val="3"/>
          <c:tx>
            <c:strRef>
              <c:f>'Математика 5 Статистика по отме'!$A$44</c:f>
              <c:strCache>
                <c:ptCount val="1"/>
                <c:pt idx="0">
                  <c:v>ГБОУ СОШ 50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отме'!$B$44:$G$44</c:f>
              <c:numCache>
                <c:formatCode>General</c:formatCode>
                <c:ptCount val="4"/>
                <c:pt idx="0">
                  <c:v>4.17</c:v>
                </c:pt>
                <c:pt idx="1">
                  <c:v>33.33</c:v>
                </c:pt>
                <c:pt idx="2">
                  <c:v>54.17</c:v>
                </c:pt>
                <c:pt idx="3">
                  <c:v>8.33</c:v>
                </c:pt>
              </c:numCache>
            </c:numRef>
          </c:val>
        </c:ser>
        <c:ser>
          <c:idx val="4"/>
          <c:order val="4"/>
          <c:tx>
            <c:strRef>
              <c:f>'Математика 5 Статистика по отме'!$A$45</c:f>
              <c:strCache>
                <c:ptCount val="1"/>
                <c:pt idx="0">
                  <c:v>ГБОУ СОШ №55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отме'!$B$45:$G$45</c:f>
              <c:numCache>
                <c:formatCode>General</c:formatCode>
                <c:ptCount val="4"/>
                <c:pt idx="0">
                  <c:v>7.14</c:v>
                </c:pt>
                <c:pt idx="1">
                  <c:v>14.29</c:v>
                </c:pt>
                <c:pt idx="2">
                  <c:v>57.14</c:v>
                </c:pt>
                <c:pt idx="3">
                  <c:v>21.43</c:v>
                </c:pt>
              </c:numCache>
            </c:numRef>
          </c:val>
        </c:ser>
        <c:ser>
          <c:idx val="5"/>
          <c:order val="5"/>
          <c:tx>
            <c:strRef>
              <c:f>'Математика 5 Статистика по отме'!$A$46</c:f>
              <c:strCache>
                <c:ptCount val="1"/>
                <c:pt idx="0">
                  <c:v>ГБОУ СОШ №84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отме'!$B$46:$G$46</c:f>
              <c:numCache>
                <c:formatCode>General</c:formatCode>
                <c:ptCount val="4"/>
                <c:pt idx="0">
                  <c:v>2</c:v>
                </c:pt>
                <c:pt idx="1">
                  <c:v>18</c:v>
                </c:pt>
                <c:pt idx="2">
                  <c:v>54</c:v>
                </c:pt>
                <c:pt idx="3">
                  <c:v>26</c:v>
                </c:pt>
              </c:numCache>
            </c:numRef>
          </c:val>
        </c:ser>
        <c:ser>
          <c:idx val="6"/>
          <c:order val="6"/>
          <c:tx>
            <c:strRef>
              <c:f>'Математика 5 Статистика по отме'!$A$47</c:f>
              <c:strCache>
                <c:ptCount val="1"/>
                <c:pt idx="0">
                  <c:v>ГБОУ СОШ №86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отме'!$B$47:$G$47</c:f>
              <c:numCache>
                <c:formatCode>General</c:formatCode>
                <c:ptCount val="4"/>
                <c:pt idx="0">
                  <c:v>8</c:v>
                </c:pt>
                <c:pt idx="1">
                  <c:v>20</c:v>
                </c:pt>
                <c:pt idx="2">
                  <c:v>32</c:v>
                </c:pt>
                <c:pt idx="3">
                  <c:v>40</c:v>
                </c:pt>
              </c:numCache>
            </c:numRef>
          </c:val>
        </c:ser>
        <c:ser>
          <c:idx val="7"/>
          <c:order val="7"/>
          <c:tx>
            <c:strRef>
              <c:f>'Математика 5 Статистика по отме'!$A$48</c:f>
              <c:strCache>
                <c:ptCount val="1"/>
                <c:pt idx="0">
                  <c:v>ГБОУ СОШ №87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отме'!$B$48:$G$48</c:f>
              <c:numCache>
                <c:formatCode>General</c:formatCode>
                <c:ptCount val="4"/>
                <c:pt idx="0">
                  <c:v>4.17</c:v>
                </c:pt>
                <c:pt idx="1">
                  <c:v>4.17</c:v>
                </c:pt>
                <c:pt idx="2">
                  <c:v>33.33</c:v>
                </c:pt>
                <c:pt idx="3">
                  <c:v>58.33</c:v>
                </c:pt>
              </c:numCache>
            </c:numRef>
          </c:val>
        </c:ser>
        <c:ser>
          <c:idx val="8"/>
          <c:order val="8"/>
          <c:tx>
            <c:strRef>
              <c:f>'Математика 5 Статистика по отме'!$A$49</c:f>
              <c:strCache>
                <c:ptCount val="1"/>
                <c:pt idx="0">
                  <c:v>ГБОУ СОШ №91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отме'!$B$49:$G$49</c:f>
              <c:numCache>
                <c:formatCode>General</c:formatCode>
                <c:ptCount val="4"/>
                <c:pt idx="0">
                  <c:v>7.5</c:v>
                </c:pt>
                <c:pt idx="1">
                  <c:v>17.5</c:v>
                </c:pt>
                <c:pt idx="2">
                  <c:v>52.5</c:v>
                </c:pt>
                <c:pt idx="3">
                  <c:v>22.5</c:v>
                </c:pt>
              </c:numCache>
            </c:numRef>
          </c:val>
        </c:ser>
        <c:ser>
          <c:idx val="9"/>
          <c:order val="9"/>
          <c:tx>
            <c:strRef>
              <c:f>'Математика 5 Статистика по отме'!$A$50</c:f>
              <c:strCache>
                <c:ptCount val="1"/>
                <c:pt idx="0">
                  <c:v>ГБОУ ЦО №173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отме'!$B$50:$G$50</c:f>
              <c:numCache>
                <c:formatCode>General</c:formatCode>
                <c:ptCount val="4"/>
                <c:pt idx="0">
                  <c:v>20</c:v>
                </c:pt>
                <c:pt idx="1">
                  <c:v>35</c:v>
                </c:pt>
                <c:pt idx="2">
                  <c:v>20</c:v>
                </c:pt>
                <c:pt idx="3">
                  <c:v>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3488512"/>
        <c:axId val="242103360"/>
      </c:barChart>
      <c:catAx>
        <c:axId val="14348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2103360"/>
        <c:crosses val="autoZero"/>
        <c:auto val="1"/>
        <c:lblAlgn val="ctr"/>
        <c:lblOffset val="100"/>
        <c:noMultiLvlLbl val="0"/>
      </c:catAx>
      <c:valAx>
        <c:axId val="2421033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3488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641472802379168E-2"/>
          <c:y val="0.90032970192854389"/>
          <c:w val="0.96571283172393152"/>
          <c:h val="8.4108301691968868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планиру'!$D$9:$T$9</c:f>
              <c:numCache>
                <c:formatCode>General</c:formatCode>
                <c:ptCount val="17"/>
                <c:pt idx="0">
                  <c:v>88.83</c:v>
                </c:pt>
                <c:pt idx="1">
                  <c:v>92.55</c:v>
                </c:pt>
                <c:pt idx="2">
                  <c:v>74.19</c:v>
                </c:pt>
                <c:pt idx="3">
                  <c:v>75</c:v>
                </c:pt>
                <c:pt idx="4">
                  <c:v>89.29</c:v>
                </c:pt>
                <c:pt idx="5">
                  <c:v>87.76</c:v>
                </c:pt>
                <c:pt idx="6">
                  <c:v>87.88</c:v>
                </c:pt>
                <c:pt idx="7">
                  <c:v>100</c:v>
                </c:pt>
                <c:pt idx="8">
                  <c:v>93.67</c:v>
                </c:pt>
                <c:pt idx="9">
                  <c:v>93.88</c:v>
                </c:pt>
                <c:pt idx="10">
                  <c:v>87.76</c:v>
                </c:pt>
                <c:pt idx="11">
                  <c:v>96</c:v>
                </c:pt>
                <c:pt idx="12">
                  <c:v>83.67</c:v>
                </c:pt>
                <c:pt idx="13">
                  <c:v>60</c:v>
                </c:pt>
                <c:pt idx="14">
                  <c:v>95.83</c:v>
                </c:pt>
                <c:pt idx="15">
                  <c:v>90</c:v>
                </c:pt>
                <c:pt idx="16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401728"/>
        <c:axId val="242100480"/>
      </c:barChart>
      <c:catAx>
        <c:axId val="235401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2100480"/>
        <c:crosses val="autoZero"/>
        <c:auto val="1"/>
        <c:lblAlgn val="ctr"/>
        <c:lblOffset val="100"/>
        <c:noMultiLvlLbl val="0"/>
      </c:catAx>
      <c:valAx>
        <c:axId val="2421004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4017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планиру'!$D$10:$T$10</c:f>
              <c:numCache>
                <c:formatCode>General</c:formatCode>
                <c:ptCount val="17"/>
                <c:pt idx="0">
                  <c:v>78.430000000000007</c:v>
                </c:pt>
                <c:pt idx="1">
                  <c:v>77.66</c:v>
                </c:pt>
                <c:pt idx="2">
                  <c:v>58.06</c:v>
                </c:pt>
                <c:pt idx="3">
                  <c:v>66.67</c:v>
                </c:pt>
                <c:pt idx="4">
                  <c:v>89.29</c:v>
                </c:pt>
                <c:pt idx="5">
                  <c:v>87.76</c:v>
                </c:pt>
                <c:pt idx="6">
                  <c:v>84.85</c:v>
                </c:pt>
                <c:pt idx="7">
                  <c:v>87.1</c:v>
                </c:pt>
                <c:pt idx="8">
                  <c:v>89.87</c:v>
                </c:pt>
                <c:pt idx="9">
                  <c:v>81.63</c:v>
                </c:pt>
                <c:pt idx="10">
                  <c:v>87.76</c:v>
                </c:pt>
                <c:pt idx="11">
                  <c:v>66</c:v>
                </c:pt>
                <c:pt idx="12">
                  <c:v>79.59</c:v>
                </c:pt>
                <c:pt idx="13">
                  <c:v>44</c:v>
                </c:pt>
                <c:pt idx="14">
                  <c:v>87.5</c:v>
                </c:pt>
                <c:pt idx="15">
                  <c:v>57.5</c:v>
                </c:pt>
                <c:pt idx="16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022592"/>
        <c:axId val="236314624"/>
      </c:barChart>
      <c:catAx>
        <c:axId val="143022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6314624"/>
        <c:crosses val="autoZero"/>
        <c:auto val="1"/>
        <c:lblAlgn val="ctr"/>
        <c:lblOffset val="100"/>
        <c:noMultiLvlLbl val="0"/>
      </c:catAx>
      <c:valAx>
        <c:axId val="2363146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30225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планиру'!$D$11:$T$11</c:f>
              <c:numCache>
                <c:formatCode>General</c:formatCode>
                <c:ptCount val="17"/>
                <c:pt idx="0">
                  <c:v>82.73</c:v>
                </c:pt>
                <c:pt idx="1">
                  <c:v>77.66</c:v>
                </c:pt>
                <c:pt idx="2">
                  <c:v>83.87</c:v>
                </c:pt>
                <c:pt idx="3">
                  <c:v>72.92</c:v>
                </c:pt>
                <c:pt idx="4">
                  <c:v>75</c:v>
                </c:pt>
                <c:pt idx="5">
                  <c:v>72.45</c:v>
                </c:pt>
                <c:pt idx="6">
                  <c:v>83.33</c:v>
                </c:pt>
                <c:pt idx="7">
                  <c:v>83.87</c:v>
                </c:pt>
                <c:pt idx="8">
                  <c:v>87.34</c:v>
                </c:pt>
                <c:pt idx="9">
                  <c:v>85.2</c:v>
                </c:pt>
                <c:pt idx="10">
                  <c:v>94.9</c:v>
                </c:pt>
                <c:pt idx="11">
                  <c:v>78</c:v>
                </c:pt>
                <c:pt idx="12">
                  <c:v>89.8</c:v>
                </c:pt>
                <c:pt idx="13">
                  <c:v>72</c:v>
                </c:pt>
                <c:pt idx="14">
                  <c:v>91.67</c:v>
                </c:pt>
                <c:pt idx="15">
                  <c:v>81.25</c:v>
                </c:pt>
                <c:pt idx="16">
                  <c:v>82.5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023104"/>
        <c:axId val="229330304"/>
      </c:barChart>
      <c:catAx>
        <c:axId val="143023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29330304"/>
        <c:crosses val="autoZero"/>
        <c:auto val="1"/>
        <c:lblAlgn val="ctr"/>
        <c:lblOffset val="100"/>
        <c:noMultiLvlLbl val="0"/>
      </c:catAx>
      <c:valAx>
        <c:axId val="2293303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30231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планиру'!$D$12:$T$12</c:f>
              <c:numCache>
                <c:formatCode>General</c:formatCode>
                <c:ptCount val="17"/>
                <c:pt idx="0">
                  <c:v>64.180000000000007</c:v>
                </c:pt>
                <c:pt idx="1">
                  <c:v>73.400000000000006</c:v>
                </c:pt>
                <c:pt idx="2">
                  <c:v>48.39</c:v>
                </c:pt>
                <c:pt idx="3">
                  <c:v>41.67</c:v>
                </c:pt>
                <c:pt idx="4">
                  <c:v>35.71</c:v>
                </c:pt>
                <c:pt idx="5">
                  <c:v>77.55</c:v>
                </c:pt>
                <c:pt idx="6">
                  <c:v>71.209999999999994</c:v>
                </c:pt>
                <c:pt idx="7">
                  <c:v>77.42</c:v>
                </c:pt>
                <c:pt idx="8">
                  <c:v>79.75</c:v>
                </c:pt>
                <c:pt idx="9">
                  <c:v>61.22</c:v>
                </c:pt>
                <c:pt idx="10">
                  <c:v>89.8</c:v>
                </c:pt>
                <c:pt idx="11">
                  <c:v>28</c:v>
                </c:pt>
                <c:pt idx="12">
                  <c:v>57.14</c:v>
                </c:pt>
                <c:pt idx="13">
                  <c:v>56</c:v>
                </c:pt>
                <c:pt idx="14">
                  <c:v>75</c:v>
                </c:pt>
                <c:pt idx="15">
                  <c:v>62.5</c:v>
                </c:pt>
                <c:pt idx="16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076288"/>
        <c:axId val="232660992"/>
      </c:barChart>
      <c:catAx>
        <c:axId val="144076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660992"/>
        <c:crosses val="autoZero"/>
        <c:auto val="1"/>
        <c:lblAlgn val="ctr"/>
        <c:lblOffset val="100"/>
        <c:noMultiLvlLbl val="0"/>
      </c:catAx>
      <c:valAx>
        <c:axId val="2326609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076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планиру'!$D$13:$T$13</c:f>
              <c:numCache>
                <c:formatCode>General</c:formatCode>
                <c:ptCount val="17"/>
                <c:pt idx="0">
                  <c:v>69.959999999999994</c:v>
                </c:pt>
                <c:pt idx="1">
                  <c:v>86.17</c:v>
                </c:pt>
                <c:pt idx="2">
                  <c:v>48.39</c:v>
                </c:pt>
                <c:pt idx="3">
                  <c:v>37.5</c:v>
                </c:pt>
                <c:pt idx="4">
                  <c:v>75</c:v>
                </c:pt>
                <c:pt idx="5">
                  <c:v>53.06</c:v>
                </c:pt>
                <c:pt idx="6">
                  <c:v>66.67</c:v>
                </c:pt>
                <c:pt idx="7">
                  <c:v>67.739999999999995</c:v>
                </c:pt>
                <c:pt idx="8">
                  <c:v>70.89</c:v>
                </c:pt>
                <c:pt idx="9">
                  <c:v>57.14</c:v>
                </c:pt>
                <c:pt idx="10">
                  <c:v>83.67</c:v>
                </c:pt>
                <c:pt idx="11">
                  <c:v>98</c:v>
                </c:pt>
                <c:pt idx="12">
                  <c:v>79.59</c:v>
                </c:pt>
                <c:pt idx="13">
                  <c:v>76</c:v>
                </c:pt>
                <c:pt idx="14">
                  <c:v>66.67</c:v>
                </c:pt>
                <c:pt idx="15">
                  <c:v>60</c:v>
                </c:pt>
                <c:pt idx="16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899584"/>
        <c:axId val="229334336"/>
      </c:barChart>
      <c:catAx>
        <c:axId val="144899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29334336"/>
        <c:crosses val="autoZero"/>
        <c:auto val="1"/>
        <c:lblAlgn val="ctr"/>
        <c:lblOffset val="100"/>
        <c:noMultiLvlLbl val="0"/>
      </c:catAx>
      <c:valAx>
        <c:axId val="229334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8995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планиру'!$D$14:$T$14</c:f>
              <c:numCache>
                <c:formatCode>General</c:formatCode>
                <c:ptCount val="17"/>
                <c:pt idx="0">
                  <c:v>56.1</c:v>
                </c:pt>
                <c:pt idx="1">
                  <c:v>50</c:v>
                </c:pt>
                <c:pt idx="2">
                  <c:v>16.13</c:v>
                </c:pt>
                <c:pt idx="3">
                  <c:v>50</c:v>
                </c:pt>
                <c:pt idx="4">
                  <c:v>78.569999999999993</c:v>
                </c:pt>
                <c:pt idx="5">
                  <c:v>53.06</c:v>
                </c:pt>
                <c:pt idx="6">
                  <c:v>75.760000000000005</c:v>
                </c:pt>
                <c:pt idx="7">
                  <c:v>32.26</c:v>
                </c:pt>
                <c:pt idx="8">
                  <c:v>58.23</c:v>
                </c:pt>
                <c:pt idx="9">
                  <c:v>56.12</c:v>
                </c:pt>
                <c:pt idx="10">
                  <c:v>63.27</c:v>
                </c:pt>
                <c:pt idx="11">
                  <c:v>98</c:v>
                </c:pt>
                <c:pt idx="12">
                  <c:v>61.22</c:v>
                </c:pt>
                <c:pt idx="13">
                  <c:v>56</c:v>
                </c:pt>
                <c:pt idx="14">
                  <c:v>37.5</c:v>
                </c:pt>
                <c:pt idx="15">
                  <c:v>40</c:v>
                </c:pt>
                <c:pt idx="16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997504"/>
        <c:axId val="226972736"/>
      </c:barChart>
      <c:catAx>
        <c:axId val="166997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26972736"/>
        <c:crosses val="autoZero"/>
        <c:auto val="1"/>
        <c:lblAlgn val="ctr"/>
        <c:lblOffset val="100"/>
        <c:noMultiLvlLbl val="0"/>
      </c:catAx>
      <c:valAx>
        <c:axId val="2269727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69975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планиру'!$D$15:$T$15</c:f>
              <c:numCache>
                <c:formatCode>General</c:formatCode>
                <c:ptCount val="17"/>
                <c:pt idx="0">
                  <c:v>95.89</c:v>
                </c:pt>
                <c:pt idx="1">
                  <c:v>94.68</c:v>
                </c:pt>
                <c:pt idx="2">
                  <c:v>93.55</c:v>
                </c:pt>
                <c:pt idx="3">
                  <c:v>100</c:v>
                </c:pt>
                <c:pt idx="4">
                  <c:v>96.43</c:v>
                </c:pt>
                <c:pt idx="5">
                  <c:v>91.84</c:v>
                </c:pt>
                <c:pt idx="6">
                  <c:v>98.48</c:v>
                </c:pt>
                <c:pt idx="7">
                  <c:v>96.77</c:v>
                </c:pt>
                <c:pt idx="8">
                  <c:v>98.73</c:v>
                </c:pt>
                <c:pt idx="9">
                  <c:v>98.98</c:v>
                </c:pt>
                <c:pt idx="10">
                  <c:v>97.96</c:v>
                </c:pt>
                <c:pt idx="11">
                  <c:v>98</c:v>
                </c:pt>
                <c:pt idx="12">
                  <c:v>89.8</c:v>
                </c:pt>
                <c:pt idx="13">
                  <c:v>96</c:v>
                </c:pt>
                <c:pt idx="14">
                  <c:v>87.5</c:v>
                </c:pt>
                <c:pt idx="15">
                  <c:v>95</c:v>
                </c:pt>
                <c:pt idx="16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494016"/>
        <c:axId val="232666176"/>
      </c:barChart>
      <c:catAx>
        <c:axId val="169494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666176"/>
        <c:crosses val="autoZero"/>
        <c:auto val="1"/>
        <c:lblAlgn val="ctr"/>
        <c:lblOffset val="100"/>
        <c:noMultiLvlLbl val="0"/>
      </c:catAx>
      <c:valAx>
        <c:axId val="2326661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94940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планиру'!$D$16:$T$16</c:f>
              <c:numCache>
                <c:formatCode>General</c:formatCode>
                <c:ptCount val="17"/>
                <c:pt idx="0">
                  <c:v>89.09</c:v>
                </c:pt>
                <c:pt idx="1">
                  <c:v>94.68</c:v>
                </c:pt>
                <c:pt idx="2">
                  <c:v>90.32</c:v>
                </c:pt>
                <c:pt idx="3">
                  <c:v>87.5</c:v>
                </c:pt>
                <c:pt idx="4">
                  <c:v>78.569999999999993</c:v>
                </c:pt>
                <c:pt idx="5">
                  <c:v>83.67</c:v>
                </c:pt>
                <c:pt idx="6">
                  <c:v>84.85</c:v>
                </c:pt>
                <c:pt idx="7">
                  <c:v>93.55</c:v>
                </c:pt>
                <c:pt idx="8">
                  <c:v>97.47</c:v>
                </c:pt>
                <c:pt idx="9">
                  <c:v>85.71</c:v>
                </c:pt>
                <c:pt idx="10">
                  <c:v>97.96</c:v>
                </c:pt>
                <c:pt idx="11">
                  <c:v>84</c:v>
                </c:pt>
                <c:pt idx="12">
                  <c:v>87.76</c:v>
                </c:pt>
                <c:pt idx="13">
                  <c:v>96</c:v>
                </c:pt>
                <c:pt idx="14">
                  <c:v>91.67</c:v>
                </c:pt>
                <c:pt idx="15">
                  <c:v>85</c:v>
                </c:pt>
                <c:pt idx="16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496064"/>
        <c:axId val="232800256"/>
      </c:barChart>
      <c:catAx>
        <c:axId val="169496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800256"/>
        <c:crosses val="autoZero"/>
        <c:auto val="1"/>
        <c:lblAlgn val="ctr"/>
        <c:lblOffset val="100"/>
        <c:noMultiLvlLbl val="0"/>
      </c:catAx>
      <c:valAx>
        <c:axId val="2328002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94960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планиру'!$D$17:$T$17</c:f>
              <c:numCache>
                <c:formatCode>General</c:formatCode>
                <c:ptCount val="17"/>
                <c:pt idx="0">
                  <c:v>56.1</c:v>
                </c:pt>
                <c:pt idx="1">
                  <c:v>54.26</c:v>
                </c:pt>
                <c:pt idx="2">
                  <c:v>45.16</c:v>
                </c:pt>
                <c:pt idx="3">
                  <c:v>37.5</c:v>
                </c:pt>
                <c:pt idx="4">
                  <c:v>67.86</c:v>
                </c:pt>
                <c:pt idx="5">
                  <c:v>83.67</c:v>
                </c:pt>
                <c:pt idx="6">
                  <c:v>51.52</c:v>
                </c:pt>
                <c:pt idx="7">
                  <c:v>38.71</c:v>
                </c:pt>
                <c:pt idx="8">
                  <c:v>50.63</c:v>
                </c:pt>
                <c:pt idx="9">
                  <c:v>61.22</c:v>
                </c:pt>
                <c:pt idx="10">
                  <c:v>69.39</c:v>
                </c:pt>
                <c:pt idx="11">
                  <c:v>52</c:v>
                </c:pt>
                <c:pt idx="12">
                  <c:v>48.98</c:v>
                </c:pt>
                <c:pt idx="13">
                  <c:v>40</c:v>
                </c:pt>
                <c:pt idx="14">
                  <c:v>62.5</c:v>
                </c:pt>
                <c:pt idx="15">
                  <c:v>60</c:v>
                </c:pt>
                <c:pt idx="16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837888"/>
        <c:axId val="232334464"/>
      </c:barChart>
      <c:catAx>
        <c:axId val="20483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334464"/>
        <c:crosses val="autoZero"/>
        <c:auto val="1"/>
        <c:lblAlgn val="ctr"/>
        <c:lblOffset val="100"/>
        <c:noMultiLvlLbl val="0"/>
      </c:catAx>
      <c:valAx>
        <c:axId val="2323344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48378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программе'!$D$9:$T$9</c:f>
              <c:numCache>
                <c:formatCode>General</c:formatCode>
                <c:ptCount val="17"/>
                <c:pt idx="0">
                  <c:v>58.88</c:v>
                </c:pt>
                <c:pt idx="1">
                  <c:v>57.97</c:v>
                </c:pt>
                <c:pt idx="2">
                  <c:v>50</c:v>
                </c:pt>
                <c:pt idx="3">
                  <c:v>79.17</c:v>
                </c:pt>
                <c:pt idx="4">
                  <c:v>46.3</c:v>
                </c:pt>
                <c:pt idx="5">
                  <c:v>57.81</c:v>
                </c:pt>
                <c:pt idx="6">
                  <c:v>61.94</c:v>
                </c:pt>
                <c:pt idx="7">
                  <c:v>65.739999999999995</c:v>
                </c:pt>
                <c:pt idx="8">
                  <c:v>59.46</c:v>
                </c:pt>
                <c:pt idx="9">
                  <c:v>76.290000000000006</c:v>
                </c:pt>
                <c:pt idx="10">
                  <c:v>58.33</c:v>
                </c:pt>
                <c:pt idx="11">
                  <c:v>39.44</c:v>
                </c:pt>
                <c:pt idx="12">
                  <c:v>60.42</c:v>
                </c:pt>
                <c:pt idx="13">
                  <c:v>53.7</c:v>
                </c:pt>
                <c:pt idx="14">
                  <c:v>65.91</c:v>
                </c:pt>
                <c:pt idx="15">
                  <c:v>46.15</c:v>
                </c:pt>
                <c:pt idx="16">
                  <c:v>45.83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318272"/>
        <c:axId val="184285952"/>
      </c:barChart>
      <c:catAx>
        <c:axId val="51318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84285952"/>
        <c:crosses val="autoZero"/>
        <c:auto val="1"/>
        <c:lblAlgn val="ctr"/>
        <c:lblOffset val="100"/>
        <c:noMultiLvlLbl val="0"/>
      </c:catAx>
      <c:valAx>
        <c:axId val="1842859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13182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планиру'!$D$18:$T$18</c:f>
              <c:numCache>
                <c:formatCode>General</c:formatCode>
                <c:ptCount val="17"/>
                <c:pt idx="0">
                  <c:v>48.97</c:v>
                </c:pt>
                <c:pt idx="1">
                  <c:v>47.34</c:v>
                </c:pt>
                <c:pt idx="2">
                  <c:v>35.479999999999997</c:v>
                </c:pt>
                <c:pt idx="3">
                  <c:v>22.92</c:v>
                </c:pt>
                <c:pt idx="4">
                  <c:v>42.86</c:v>
                </c:pt>
                <c:pt idx="5">
                  <c:v>50</c:v>
                </c:pt>
                <c:pt idx="6">
                  <c:v>50</c:v>
                </c:pt>
                <c:pt idx="7">
                  <c:v>24.19</c:v>
                </c:pt>
                <c:pt idx="8">
                  <c:v>62.66</c:v>
                </c:pt>
                <c:pt idx="9">
                  <c:v>54.59</c:v>
                </c:pt>
                <c:pt idx="10">
                  <c:v>72.45</c:v>
                </c:pt>
                <c:pt idx="11">
                  <c:v>40</c:v>
                </c:pt>
                <c:pt idx="12">
                  <c:v>48.98</c:v>
                </c:pt>
                <c:pt idx="13">
                  <c:v>42</c:v>
                </c:pt>
                <c:pt idx="14">
                  <c:v>56.25</c:v>
                </c:pt>
                <c:pt idx="15">
                  <c:v>37.5</c:v>
                </c:pt>
                <c:pt idx="16">
                  <c:v>17.5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838912"/>
        <c:axId val="232339648"/>
      </c:barChart>
      <c:catAx>
        <c:axId val="204838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339648"/>
        <c:crosses val="autoZero"/>
        <c:auto val="1"/>
        <c:lblAlgn val="ctr"/>
        <c:lblOffset val="100"/>
        <c:noMultiLvlLbl val="0"/>
      </c:catAx>
      <c:valAx>
        <c:axId val="2323396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48389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планиру'!$D$19:$T$19</c:f>
              <c:numCache>
                <c:formatCode>General</c:formatCode>
                <c:ptCount val="17"/>
                <c:pt idx="0">
                  <c:v>54.81</c:v>
                </c:pt>
                <c:pt idx="1">
                  <c:v>41.49</c:v>
                </c:pt>
                <c:pt idx="2">
                  <c:v>38.71</c:v>
                </c:pt>
                <c:pt idx="3">
                  <c:v>37.5</c:v>
                </c:pt>
                <c:pt idx="4">
                  <c:v>39.29</c:v>
                </c:pt>
                <c:pt idx="5">
                  <c:v>69.39</c:v>
                </c:pt>
                <c:pt idx="6">
                  <c:v>78.790000000000006</c:v>
                </c:pt>
                <c:pt idx="7">
                  <c:v>67.739999999999995</c:v>
                </c:pt>
                <c:pt idx="8">
                  <c:v>70.89</c:v>
                </c:pt>
                <c:pt idx="9">
                  <c:v>63.27</c:v>
                </c:pt>
                <c:pt idx="10">
                  <c:v>18.37</c:v>
                </c:pt>
                <c:pt idx="11">
                  <c:v>42</c:v>
                </c:pt>
                <c:pt idx="12">
                  <c:v>65.31</c:v>
                </c:pt>
                <c:pt idx="13">
                  <c:v>72</c:v>
                </c:pt>
                <c:pt idx="14">
                  <c:v>79.17</c:v>
                </c:pt>
                <c:pt idx="15">
                  <c:v>27.5</c:v>
                </c:pt>
                <c:pt idx="16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353280"/>
        <c:axId val="232340224"/>
      </c:barChart>
      <c:catAx>
        <c:axId val="184353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340224"/>
        <c:crosses val="autoZero"/>
        <c:auto val="1"/>
        <c:lblAlgn val="ctr"/>
        <c:lblOffset val="100"/>
        <c:noMultiLvlLbl val="0"/>
      </c:catAx>
      <c:valAx>
        <c:axId val="2323402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43532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планиру'!$D$20:$T$20</c:f>
              <c:numCache>
                <c:formatCode>General</c:formatCode>
                <c:ptCount val="17"/>
                <c:pt idx="0">
                  <c:v>46.73</c:v>
                </c:pt>
                <c:pt idx="1">
                  <c:v>73.400000000000006</c:v>
                </c:pt>
                <c:pt idx="2">
                  <c:v>48.39</c:v>
                </c:pt>
                <c:pt idx="3">
                  <c:v>4.17</c:v>
                </c:pt>
                <c:pt idx="4">
                  <c:v>21.43</c:v>
                </c:pt>
                <c:pt idx="5">
                  <c:v>69.39</c:v>
                </c:pt>
                <c:pt idx="6">
                  <c:v>65.150000000000006</c:v>
                </c:pt>
                <c:pt idx="7">
                  <c:v>67.739999999999995</c:v>
                </c:pt>
                <c:pt idx="8">
                  <c:v>51.9</c:v>
                </c:pt>
                <c:pt idx="9">
                  <c:v>31.63</c:v>
                </c:pt>
                <c:pt idx="10">
                  <c:v>10.199999999999999</c:v>
                </c:pt>
                <c:pt idx="11">
                  <c:v>34</c:v>
                </c:pt>
                <c:pt idx="12">
                  <c:v>40.82</c:v>
                </c:pt>
                <c:pt idx="13">
                  <c:v>64</c:v>
                </c:pt>
                <c:pt idx="14">
                  <c:v>58.33</c:v>
                </c:pt>
                <c:pt idx="15">
                  <c:v>37.5</c:v>
                </c:pt>
                <c:pt idx="16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110848"/>
        <c:axId val="232901440"/>
      </c:barChart>
      <c:catAx>
        <c:axId val="180110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901440"/>
        <c:crosses val="autoZero"/>
        <c:auto val="1"/>
        <c:lblAlgn val="ctr"/>
        <c:lblOffset val="100"/>
        <c:noMultiLvlLbl val="0"/>
      </c:catAx>
      <c:valAx>
        <c:axId val="23290144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01108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планиру'!$D$21:$T$21</c:f>
              <c:numCache>
                <c:formatCode>General</c:formatCode>
                <c:ptCount val="17"/>
                <c:pt idx="0">
                  <c:v>65.53</c:v>
                </c:pt>
                <c:pt idx="1">
                  <c:v>57.45</c:v>
                </c:pt>
                <c:pt idx="2">
                  <c:v>82.26</c:v>
                </c:pt>
                <c:pt idx="3">
                  <c:v>68.75</c:v>
                </c:pt>
                <c:pt idx="4">
                  <c:v>64.290000000000006</c:v>
                </c:pt>
                <c:pt idx="5">
                  <c:v>37.76</c:v>
                </c:pt>
                <c:pt idx="6">
                  <c:v>80.3</c:v>
                </c:pt>
                <c:pt idx="7">
                  <c:v>67.739999999999995</c:v>
                </c:pt>
                <c:pt idx="8">
                  <c:v>53.16</c:v>
                </c:pt>
                <c:pt idx="9">
                  <c:v>64.290000000000006</c:v>
                </c:pt>
                <c:pt idx="10">
                  <c:v>97.96</c:v>
                </c:pt>
                <c:pt idx="11">
                  <c:v>69</c:v>
                </c:pt>
                <c:pt idx="12">
                  <c:v>40.82</c:v>
                </c:pt>
                <c:pt idx="13">
                  <c:v>72</c:v>
                </c:pt>
                <c:pt idx="14">
                  <c:v>77.08</c:v>
                </c:pt>
                <c:pt idx="15">
                  <c:v>78.75</c:v>
                </c:pt>
                <c:pt idx="16">
                  <c:v>52.5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353792"/>
        <c:axId val="232899136"/>
      </c:barChart>
      <c:catAx>
        <c:axId val="184353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899136"/>
        <c:crosses val="autoZero"/>
        <c:auto val="1"/>
        <c:lblAlgn val="ctr"/>
        <c:lblOffset val="100"/>
        <c:noMultiLvlLbl val="0"/>
      </c:catAx>
      <c:valAx>
        <c:axId val="2328991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43537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планиру'!$D$22:$T$22</c:f>
              <c:numCache>
                <c:formatCode>General</c:formatCode>
                <c:ptCount val="17"/>
                <c:pt idx="0">
                  <c:v>67.010000000000005</c:v>
                </c:pt>
                <c:pt idx="1">
                  <c:v>69.150000000000006</c:v>
                </c:pt>
                <c:pt idx="2">
                  <c:v>25.81</c:v>
                </c:pt>
                <c:pt idx="3">
                  <c:v>79.17</c:v>
                </c:pt>
                <c:pt idx="4">
                  <c:v>42.86</c:v>
                </c:pt>
                <c:pt idx="5">
                  <c:v>68.37</c:v>
                </c:pt>
                <c:pt idx="6">
                  <c:v>58.33</c:v>
                </c:pt>
                <c:pt idx="7">
                  <c:v>69.349999999999994</c:v>
                </c:pt>
                <c:pt idx="8">
                  <c:v>73.42</c:v>
                </c:pt>
                <c:pt idx="9">
                  <c:v>68.37</c:v>
                </c:pt>
                <c:pt idx="10">
                  <c:v>93.88</c:v>
                </c:pt>
                <c:pt idx="11">
                  <c:v>66</c:v>
                </c:pt>
                <c:pt idx="12">
                  <c:v>50</c:v>
                </c:pt>
                <c:pt idx="13">
                  <c:v>90</c:v>
                </c:pt>
                <c:pt idx="14">
                  <c:v>97.92</c:v>
                </c:pt>
                <c:pt idx="15">
                  <c:v>58.75</c:v>
                </c:pt>
                <c:pt idx="16">
                  <c:v>67.5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117952"/>
        <c:axId val="232905472"/>
      </c:barChart>
      <c:catAx>
        <c:axId val="229117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905472"/>
        <c:crosses val="autoZero"/>
        <c:auto val="1"/>
        <c:lblAlgn val="ctr"/>
        <c:lblOffset val="100"/>
        <c:noMultiLvlLbl val="0"/>
      </c:catAx>
      <c:valAx>
        <c:axId val="2329054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9117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'Математика 5 Достижение планиру'!$D$8:$T$8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'Математика 5 Достижение планиру'!$D$23:$T$23</c:f>
              <c:numCache>
                <c:formatCode>General</c:formatCode>
                <c:ptCount val="17"/>
                <c:pt idx="0">
                  <c:v>17.59</c:v>
                </c:pt>
                <c:pt idx="1">
                  <c:v>14.89</c:v>
                </c:pt>
                <c:pt idx="2">
                  <c:v>4.84</c:v>
                </c:pt>
                <c:pt idx="3">
                  <c:v>0</c:v>
                </c:pt>
                <c:pt idx="4">
                  <c:v>21.43</c:v>
                </c:pt>
                <c:pt idx="5">
                  <c:v>34.69</c:v>
                </c:pt>
                <c:pt idx="6">
                  <c:v>14.39</c:v>
                </c:pt>
                <c:pt idx="7">
                  <c:v>22.58</c:v>
                </c:pt>
                <c:pt idx="8">
                  <c:v>26.58</c:v>
                </c:pt>
                <c:pt idx="9">
                  <c:v>27.04</c:v>
                </c:pt>
                <c:pt idx="10">
                  <c:v>39.799999999999997</c:v>
                </c:pt>
                <c:pt idx="11">
                  <c:v>0</c:v>
                </c:pt>
                <c:pt idx="12">
                  <c:v>7.14</c:v>
                </c:pt>
                <c:pt idx="13">
                  <c:v>4</c:v>
                </c:pt>
                <c:pt idx="14">
                  <c:v>16.670000000000002</c:v>
                </c:pt>
                <c:pt idx="15">
                  <c:v>2.5</c:v>
                </c:pt>
                <c:pt idx="1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121024"/>
        <c:axId val="234500032"/>
      </c:barChart>
      <c:catAx>
        <c:axId val="229121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4500032"/>
        <c:crosses val="autoZero"/>
        <c:auto val="1"/>
        <c:lblAlgn val="ctr"/>
        <c:lblOffset val="100"/>
        <c:noMultiLvlLbl val="0"/>
      </c:catAx>
      <c:valAx>
        <c:axId val="2345000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91210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'[Ф2.2_Достижение планируемых результатов (1).xlsx]ВПР 2020. 5 класс (по программе'!$C$8</c:f>
              <c:strCache>
                <c:ptCount val="1"/>
                <c:pt idx="0">
                  <c:v>г. Санкт-Петербург</c:v>
                </c:pt>
              </c:strCache>
            </c:strRef>
          </c:tx>
          <c:marker>
            <c:symbol val="none"/>
          </c:marker>
          <c:cat>
            <c:strRef>
              <c:f>'[Ф2.2_Достижение планируемых результатов (1).xlsx]ВПР 2020. 5 класс (по программе'!$A$25:$A$39</c:f>
              <c:strCach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5.1</c:v>
                </c:pt>
                <c:pt idx="5">
                  <c:v>5.2</c:v>
                </c:pt>
                <c:pt idx="6">
                  <c:v>6.1</c:v>
                </c:pt>
                <c:pt idx="7">
                  <c:v>6.2</c:v>
                </c:pt>
                <c:pt idx="8">
                  <c:v>7</c:v>
                </c:pt>
                <c:pt idx="9">
                  <c:v>8</c:v>
                </c:pt>
                <c:pt idx="10">
                  <c:v>9.1</c:v>
                </c:pt>
                <c:pt idx="11">
                  <c:v>9.2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</c:strCache>
            </c:strRef>
          </c:cat>
          <c:val>
            <c:numRef>
              <c:f>'[Ф2.2_Достижение планируемых результатов (1).xlsx]ВПР 2020. 5 класс (по программе'!$C$9:$C$23</c:f>
              <c:numCache>
                <c:formatCode>General</c:formatCode>
                <c:ptCount val="15"/>
                <c:pt idx="0">
                  <c:v>90</c:v>
                </c:pt>
                <c:pt idx="1">
                  <c:v>79.48</c:v>
                </c:pt>
                <c:pt idx="2">
                  <c:v>84.34</c:v>
                </c:pt>
                <c:pt idx="3">
                  <c:v>59.63</c:v>
                </c:pt>
                <c:pt idx="4">
                  <c:v>58.95</c:v>
                </c:pt>
                <c:pt idx="5">
                  <c:v>45.32</c:v>
                </c:pt>
                <c:pt idx="6">
                  <c:v>93.71</c:v>
                </c:pt>
                <c:pt idx="7">
                  <c:v>86.61</c:v>
                </c:pt>
                <c:pt idx="8">
                  <c:v>57.42</c:v>
                </c:pt>
                <c:pt idx="9">
                  <c:v>49.26</c:v>
                </c:pt>
                <c:pt idx="10">
                  <c:v>54.6</c:v>
                </c:pt>
                <c:pt idx="11">
                  <c:v>42.52</c:v>
                </c:pt>
                <c:pt idx="12">
                  <c:v>62.79</c:v>
                </c:pt>
                <c:pt idx="13">
                  <c:v>70.650000000000006</c:v>
                </c:pt>
                <c:pt idx="14">
                  <c:v>13.72</c:v>
                </c:pt>
              </c:numCache>
            </c:numRef>
          </c:val>
        </c:ser>
        <c:ser>
          <c:idx val="1"/>
          <c:order val="1"/>
          <c:tx>
            <c:strRef>
              <c:f>'[Ф2.2_Достижение планируемых результатов (1).xlsx]ВПР 2020. 5 класс (по программе'!$M$8</c:f>
              <c:strCache>
                <c:ptCount val="1"/>
                <c:pt idx="0">
                  <c:v>Петроградский</c:v>
                </c:pt>
              </c:strCache>
            </c:strRef>
          </c:tx>
          <c:marker>
            <c:symbol val="none"/>
          </c:marker>
          <c:cat>
            <c:strRef>
              <c:f>'[Ф2.2_Достижение планируемых результатов (1).xlsx]ВПР 2020. 5 класс (по программе'!$A$25:$A$39</c:f>
              <c:strCach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5.1</c:v>
                </c:pt>
                <c:pt idx="5">
                  <c:v>5.2</c:v>
                </c:pt>
                <c:pt idx="6">
                  <c:v>6.1</c:v>
                </c:pt>
                <c:pt idx="7">
                  <c:v>6.2</c:v>
                </c:pt>
                <c:pt idx="8">
                  <c:v>7</c:v>
                </c:pt>
                <c:pt idx="9">
                  <c:v>8</c:v>
                </c:pt>
                <c:pt idx="10">
                  <c:v>9.1</c:v>
                </c:pt>
                <c:pt idx="11">
                  <c:v>9.2</c:v>
                </c:pt>
                <c:pt idx="12">
                  <c:v>10</c:v>
                </c:pt>
                <c:pt idx="13">
                  <c:v>11</c:v>
                </c:pt>
                <c:pt idx="14">
                  <c:v>12</c:v>
                </c:pt>
              </c:strCache>
            </c:strRef>
          </c:cat>
          <c:val>
            <c:numRef>
              <c:f>'[Ф2.2_Достижение планируемых результатов (1).xlsx]ВПР 2020. 5 класс (по программе'!$M$9:$M$23</c:f>
              <c:numCache>
                <c:formatCode>General</c:formatCode>
                <c:ptCount val="15"/>
                <c:pt idx="0">
                  <c:v>88.83</c:v>
                </c:pt>
                <c:pt idx="1">
                  <c:v>78.430000000000007</c:v>
                </c:pt>
                <c:pt idx="2">
                  <c:v>82.73</c:v>
                </c:pt>
                <c:pt idx="3">
                  <c:v>64.180000000000007</c:v>
                </c:pt>
                <c:pt idx="4">
                  <c:v>69.959999999999994</c:v>
                </c:pt>
                <c:pt idx="5">
                  <c:v>56.1</c:v>
                </c:pt>
                <c:pt idx="6">
                  <c:v>95.89</c:v>
                </c:pt>
                <c:pt idx="7">
                  <c:v>89.09</c:v>
                </c:pt>
                <c:pt idx="8">
                  <c:v>56.1</c:v>
                </c:pt>
                <c:pt idx="9">
                  <c:v>48.97</c:v>
                </c:pt>
                <c:pt idx="10">
                  <c:v>54.81</c:v>
                </c:pt>
                <c:pt idx="11">
                  <c:v>46.73</c:v>
                </c:pt>
                <c:pt idx="12">
                  <c:v>65.53</c:v>
                </c:pt>
                <c:pt idx="13">
                  <c:v>67.010000000000005</c:v>
                </c:pt>
                <c:pt idx="14">
                  <c:v>17.59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006720"/>
        <c:axId val="239407040"/>
      </c:radarChart>
      <c:catAx>
        <c:axId val="16700672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39407040"/>
        <c:crosses val="autoZero"/>
        <c:auto val="1"/>
        <c:lblAlgn val="ctr"/>
        <c:lblOffset val="100"/>
        <c:noMultiLvlLbl val="0"/>
      </c:catAx>
      <c:valAx>
        <c:axId val="239407040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1670067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'[Ф9_Сравнение отметок с отметками по журналу (1).xlsx]ВПР 2020. 5 класс (по программе'!$F$7</c:f>
              <c:strCache>
                <c:ptCount val="1"/>
                <c:pt idx="0">
                  <c:v>Спб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'[Ф9_Сравнение отметок с отметками по журналу (1).xlsx]ВПР 2020. 5 класс (по программе'!$G$6:$I$6</c:f>
              <c:strCache>
                <c:ptCount val="3"/>
                <c:pt idx="0">
                  <c:v>  Понизили (Отметка &lt; Отметка по журналу) %</c:v>
                </c:pt>
                <c:pt idx="1">
                  <c:v>  Подтвердили (Отметка = Отметке по журналу) %</c:v>
                </c:pt>
                <c:pt idx="2">
                  <c:v>  Повысили (Отметка &gt; Отметка по журналу) %</c:v>
                </c:pt>
              </c:strCache>
            </c:strRef>
          </c:cat>
          <c:val>
            <c:numRef>
              <c:f>'[Ф9_Сравнение отметок с отметками по журналу (1).xlsx]ВПР 2020. 5 класс (по программе'!$G$7:$I$7</c:f>
              <c:numCache>
                <c:formatCode>General</c:formatCode>
                <c:ptCount val="3"/>
                <c:pt idx="0">
                  <c:v>23.07</c:v>
                </c:pt>
                <c:pt idx="1">
                  <c:v>56.25</c:v>
                </c:pt>
                <c:pt idx="2">
                  <c:v>20.67</c:v>
                </c:pt>
              </c:numCache>
            </c:numRef>
          </c:val>
        </c:ser>
        <c:ser>
          <c:idx val="1"/>
          <c:order val="1"/>
          <c:tx>
            <c:strRef>
              <c:f>'[Ф9_Сравнение отметок с отметками по журналу (1).xlsx]ВПР 2020. 5 класс (по программе'!$F$8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'[Ф9_Сравнение отметок с отметками по журналу (1).xlsx]ВПР 2020. 5 класс (по программе'!$G$6:$I$6</c:f>
              <c:strCache>
                <c:ptCount val="3"/>
                <c:pt idx="0">
                  <c:v>  Понизили (Отметка &lt; Отметка по журналу) %</c:v>
                </c:pt>
                <c:pt idx="1">
                  <c:v>  Подтвердили (Отметка = Отметке по журналу) %</c:v>
                </c:pt>
                <c:pt idx="2">
                  <c:v>  Повысили (Отметка &gt; Отметка по журналу) %</c:v>
                </c:pt>
              </c:strCache>
            </c:strRef>
          </c:cat>
          <c:val>
            <c:numRef>
              <c:f>'[Ф9_Сравнение отметок с отметками по журналу (1).xlsx]ВПР 2020. 5 класс (по программе'!$G$8:$I$8</c:f>
              <c:numCache>
                <c:formatCode>General</c:formatCode>
                <c:ptCount val="3"/>
                <c:pt idx="0">
                  <c:v>20</c:v>
                </c:pt>
                <c:pt idx="1">
                  <c:v>56.52</c:v>
                </c:pt>
                <c:pt idx="2">
                  <c:v>23.48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230656"/>
        <c:axId val="234502912"/>
      </c:barChart>
      <c:catAx>
        <c:axId val="228230656"/>
        <c:scaling>
          <c:orientation val="minMax"/>
        </c:scaling>
        <c:delete val="0"/>
        <c:axPos val="b"/>
        <c:majorTickMark val="out"/>
        <c:minorTickMark val="none"/>
        <c:tickLblPos val="nextTo"/>
        <c:crossAx val="234502912"/>
        <c:crosses val="autoZero"/>
        <c:auto val="1"/>
        <c:lblAlgn val="ctr"/>
        <c:lblOffset val="100"/>
        <c:noMultiLvlLbl val="0"/>
      </c:catAx>
      <c:valAx>
        <c:axId val="234502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82306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5 Сравнение отметок '!$I$6</c:f>
              <c:strCache>
                <c:ptCount val="1"/>
                <c:pt idx="0">
                  <c:v>  Понизили (Отметка &lt; Отметка по журналу) %</c:v>
                </c:pt>
              </c:strCache>
            </c:strRef>
          </c:tx>
          <c:invertIfNegative val="0"/>
          <c:cat>
            <c:numRef>
              <c:f>'Математика 5 Сравнение отметок '!$H$7:$H$13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'Математика 5 Сравнение отметок '!$I$7:$I$13</c:f>
              <c:numCache>
                <c:formatCode>General</c:formatCode>
                <c:ptCount val="7"/>
                <c:pt idx="0">
                  <c:v>8.16</c:v>
                </c:pt>
                <c:pt idx="1">
                  <c:v>22.73</c:v>
                </c:pt>
                <c:pt idx="2">
                  <c:v>6.45</c:v>
                </c:pt>
                <c:pt idx="3">
                  <c:v>12</c:v>
                </c:pt>
                <c:pt idx="4">
                  <c:v>13.27</c:v>
                </c:pt>
                <c:pt idx="5">
                  <c:v>2.04</c:v>
                </c:pt>
                <c:pt idx="6">
                  <c:v>46.94</c:v>
                </c:pt>
              </c:numCache>
            </c:numRef>
          </c:val>
        </c:ser>
        <c:ser>
          <c:idx val="1"/>
          <c:order val="1"/>
          <c:tx>
            <c:strRef>
              <c:f>'Математика 5 Сравнение отметок '!$J$6</c:f>
              <c:strCache>
                <c:ptCount val="1"/>
                <c:pt idx="0">
                  <c:v>  Подтвердили (Отметка = Отметке по журналу) %</c:v>
                </c:pt>
              </c:strCache>
            </c:strRef>
          </c:tx>
          <c:invertIfNegative val="0"/>
          <c:cat>
            <c:numRef>
              <c:f>'Математика 5 Сравнение отметок '!$H$7:$H$13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'Математика 5 Сравнение отметок '!$J$7:$J$13</c:f>
              <c:numCache>
                <c:formatCode>General</c:formatCode>
                <c:ptCount val="7"/>
                <c:pt idx="0">
                  <c:v>89.8</c:v>
                </c:pt>
                <c:pt idx="1">
                  <c:v>56.06</c:v>
                </c:pt>
                <c:pt idx="2">
                  <c:v>64.52</c:v>
                </c:pt>
                <c:pt idx="3">
                  <c:v>49.33</c:v>
                </c:pt>
                <c:pt idx="4">
                  <c:v>57.14</c:v>
                </c:pt>
                <c:pt idx="5">
                  <c:v>40.82</c:v>
                </c:pt>
                <c:pt idx="6">
                  <c:v>51.02</c:v>
                </c:pt>
              </c:numCache>
            </c:numRef>
          </c:val>
        </c:ser>
        <c:ser>
          <c:idx val="2"/>
          <c:order val="2"/>
          <c:tx>
            <c:strRef>
              <c:f>'Математика 5 Сравнение отметок '!$K$6</c:f>
              <c:strCache>
                <c:ptCount val="1"/>
                <c:pt idx="0">
                  <c:v>  Повысили (Отметка &gt; Отметка по журналу) %</c:v>
                </c:pt>
              </c:strCache>
            </c:strRef>
          </c:tx>
          <c:invertIfNegative val="0"/>
          <c:cat>
            <c:numRef>
              <c:f>'Математика 5 Сравнение отметок '!$H$7:$H$13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'Математика 5 Сравнение отметок '!$K$7:$K$13</c:f>
              <c:numCache>
                <c:formatCode>General</c:formatCode>
                <c:ptCount val="7"/>
                <c:pt idx="0">
                  <c:v>2.04</c:v>
                </c:pt>
                <c:pt idx="1">
                  <c:v>21.21</c:v>
                </c:pt>
                <c:pt idx="2">
                  <c:v>29.03</c:v>
                </c:pt>
                <c:pt idx="3">
                  <c:v>38.67</c:v>
                </c:pt>
                <c:pt idx="4">
                  <c:v>29.59</c:v>
                </c:pt>
                <c:pt idx="5">
                  <c:v>57.14</c:v>
                </c:pt>
                <c:pt idx="6">
                  <c:v>2.04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6994432"/>
        <c:axId val="226969280"/>
      </c:barChart>
      <c:catAx>
        <c:axId val="16699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6969280"/>
        <c:crosses val="autoZero"/>
        <c:auto val="1"/>
        <c:lblAlgn val="ctr"/>
        <c:lblOffset val="100"/>
        <c:noMultiLvlLbl val="0"/>
      </c:catAx>
      <c:valAx>
        <c:axId val="2269692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6994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003499562554697E-2"/>
          <c:y val="0.89730938986577247"/>
          <c:w val="0.96199300087489059"/>
          <c:h val="8.665703810687701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5 Сравнение отметок '!$I$17</c:f>
              <c:strCache>
                <c:ptCount val="1"/>
                <c:pt idx="0">
                  <c:v>  Понизили (Отметка &lt; Отметка по журналу) %</c:v>
                </c:pt>
              </c:strCache>
            </c:strRef>
          </c:tx>
          <c:invertIfNegative val="0"/>
          <c:cat>
            <c:numRef>
              <c:f>'Математика 5 Сравнение отметок '!$H$18:$H$26</c:f>
              <c:numCache>
                <c:formatCode>General</c:formatCode>
                <c:ptCount val="9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13086</c:v>
                </c:pt>
                <c:pt idx="6">
                  <c:v>13087</c:v>
                </c:pt>
                <c:pt idx="7">
                  <c:v>13091</c:v>
                </c:pt>
                <c:pt idx="8">
                  <c:v>13173</c:v>
                </c:pt>
              </c:numCache>
            </c:numRef>
          </c:cat>
          <c:val>
            <c:numRef>
              <c:f>'Математика 5 Сравнение отметок '!$I$18:$I$26</c:f>
              <c:numCache>
                <c:formatCode>General</c:formatCode>
                <c:ptCount val="9"/>
                <c:pt idx="0">
                  <c:v>32.26</c:v>
                </c:pt>
                <c:pt idx="1">
                  <c:v>41.67</c:v>
                </c:pt>
                <c:pt idx="2">
                  <c:v>21.28</c:v>
                </c:pt>
                <c:pt idx="3">
                  <c:v>21.43</c:v>
                </c:pt>
                <c:pt idx="4">
                  <c:v>32</c:v>
                </c:pt>
                <c:pt idx="5">
                  <c:v>12</c:v>
                </c:pt>
                <c:pt idx="6">
                  <c:v>8.33</c:v>
                </c:pt>
                <c:pt idx="7">
                  <c:v>17.5</c:v>
                </c:pt>
                <c:pt idx="8">
                  <c:v>55</c:v>
                </c:pt>
              </c:numCache>
            </c:numRef>
          </c:val>
        </c:ser>
        <c:ser>
          <c:idx val="1"/>
          <c:order val="1"/>
          <c:tx>
            <c:strRef>
              <c:f>'Математика 5 Сравнение отметок '!$J$17</c:f>
              <c:strCache>
                <c:ptCount val="1"/>
                <c:pt idx="0">
                  <c:v>  Подтвердили (Отметка = Отметке по журналу) %</c:v>
                </c:pt>
              </c:strCache>
            </c:strRef>
          </c:tx>
          <c:invertIfNegative val="0"/>
          <c:cat>
            <c:numRef>
              <c:f>'Математика 5 Сравнение отметок '!$H$18:$H$26</c:f>
              <c:numCache>
                <c:formatCode>General</c:formatCode>
                <c:ptCount val="9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13086</c:v>
                </c:pt>
                <c:pt idx="6">
                  <c:v>13087</c:v>
                </c:pt>
                <c:pt idx="7">
                  <c:v>13091</c:v>
                </c:pt>
                <c:pt idx="8">
                  <c:v>13173</c:v>
                </c:pt>
              </c:numCache>
            </c:numRef>
          </c:cat>
          <c:val>
            <c:numRef>
              <c:f>'Математика 5 Сравнение отметок '!$J$18:$J$26</c:f>
              <c:numCache>
                <c:formatCode>General</c:formatCode>
                <c:ptCount val="9"/>
                <c:pt idx="0">
                  <c:v>58.06</c:v>
                </c:pt>
                <c:pt idx="1">
                  <c:v>50</c:v>
                </c:pt>
                <c:pt idx="2">
                  <c:v>52.13</c:v>
                </c:pt>
                <c:pt idx="3">
                  <c:v>39.29</c:v>
                </c:pt>
                <c:pt idx="4">
                  <c:v>66</c:v>
                </c:pt>
                <c:pt idx="5">
                  <c:v>44</c:v>
                </c:pt>
                <c:pt idx="6">
                  <c:v>58.33</c:v>
                </c:pt>
                <c:pt idx="7">
                  <c:v>67.5</c:v>
                </c:pt>
                <c:pt idx="8">
                  <c:v>40</c:v>
                </c:pt>
              </c:numCache>
            </c:numRef>
          </c:val>
        </c:ser>
        <c:ser>
          <c:idx val="2"/>
          <c:order val="2"/>
          <c:tx>
            <c:strRef>
              <c:f>'Математика 5 Сравнение отметок '!$K$17</c:f>
              <c:strCache>
                <c:ptCount val="1"/>
                <c:pt idx="0">
                  <c:v>  Повысили (Отметка &gt; Отметка по журналу) %</c:v>
                </c:pt>
              </c:strCache>
            </c:strRef>
          </c:tx>
          <c:invertIfNegative val="0"/>
          <c:cat>
            <c:numRef>
              <c:f>'Математика 5 Сравнение отметок '!$H$18:$H$26</c:f>
              <c:numCache>
                <c:formatCode>General</c:formatCode>
                <c:ptCount val="9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13086</c:v>
                </c:pt>
                <c:pt idx="6">
                  <c:v>13087</c:v>
                </c:pt>
                <c:pt idx="7">
                  <c:v>13091</c:v>
                </c:pt>
                <c:pt idx="8">
                  <c:v>13173</c:v>
                </c:pt>
              </c:numCache>
            </c:numRef>
          </c:cat>
          <c:val>
            <c:numRef>
              <c:f>'Математика 5 Сравнение отметок '!$K$18:$K$26</c:f>
              <c:numCache>
                <c:formatCode>General</c:formatCode>
                <c:ptCount val="9"/>
                <c:pt idx="0">
                  <c:v>9.68</c:v>
                </c:pt>
                <c:pt idx="1">
                  <c:v>8.33</c:v>
                </c:pt>
                <c:pt idx="2">
                  <c:v>26.6</c:v>
                </c:pt>
                <c:pt idx="3">
                  <c:v>39.29</c:v>
                </c:pt>
                <c:pt idx="4">
                  <c:v>2</c:v>
                </c:pt>
                <c:pt idx="5">
                  <c:v>44</c:v>
                </c:pt>
                <c:pt idx="6">
                  <c:v>33.33</c:v>
                </c:pt>
                <c:pt idx="7">
                  <c:v>15</c:v>
                </c:pt>
                <c:pt idx="8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4608256"/>
        <c:axId val="232899712"/>
      </c:barChart>
      <c:catAx>
        <c:axId val="14460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899712"/>
        <c:crosses val="autoZero"/>
        <c:auto val="1"/>
        <c:lblAlgn val="ctr"/>
        <c:lblOffset val="100"/>
        <c:noMultiLvlLbl val="0"/>
      </c:catAx>
      <c:valAx>
        <c:axId val="23289971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4608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693142848903689E-2"/>
          <c:y val="0.88704032885234974"/>
          <c:w val="0.94162447415050954"/>
          <c:h val="9.532274191756472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программе'!$D$10:$T$10</c:f>
              <c:numCache>
                <c:formatCode>General</c:formatCode>
                <c:ptCount val="17"/>
                <c:pt idx="0">
                  <c:v>80.37</c:v>
                </c:pt>
                <c:pt idx="1">
                  <c:v>74.73</c:v>
                </c:pt>
                <c:pt idx="2">
                  <c:v>90.8</c:v>
                </c:pt>
                <c:pt idx="3">
                  <c:v>98.61</c:v>
                </c:pt>
                <c:pt idx="4">
                  <c:v>75.31</c:v>
                </c:pt>
                <c:pt idx="5">
                  <c:v>75</c:v>
                </c:pt>
                <c:pt idx="6">
                  <c:v>78.61</c:v>
                </c:pt>
                <c:pt idx="7">
                  <c:v>80.25</c:v>
                </c:pt>
                <c:pt idx="8">
                  <c:v>85.14</c:v>
                </c:pt>
                <c:pt idx="9">
                  <c:v>90.72</c:v>
                </c:pt>
                <c:pt idx="10">
                  <c:v>84.44</c:v>
                </c:pt>
                <c:pt idx="11">
                  <c:v>48.89</c:v>
                </c:pt>
                <c:pt idx="12">
                  <c:v>84.03</c:v>
                </c:pt>
                <c:pt idx="13">
                  <c:v>79.010000000000005</c:v>
                </c:pt>
                <c:pt idx="14">
                  <c:v>95.45</c:v>
                </c:pt>
                <c:pt idx="15">
                  <c:v>70.09</c:v>
                </c:pt>
                <c:pt idx="16">
                  <c:v>94.44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71296"/>
        <c:axId val="131174336"/>
      </c:barChart>
      <c:catAx>
        <c:axId val="15671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1174336"/>
        <c:crosses val="autoZero"/>
        <c:auto val="1"/>
        <c:lblAlgn val="ctr"/>
        <c:lblOffset val="100"/>
        <c:noMultiLvlLbl val="0"/>
      </c:catAx>
      <c:valAx>
        <c:axId val="131174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56712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'[Ф3_Статистика по отметкам.xlsx]ВПР 2020. 5 класс (по программе'!$A$9</c:f>
              <c:strCache>
                <c:ptCount val="1"/>
                <c:pt idx="0">
                  <c:v>Вся выборка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отметкам.xlsx]ВПР 2020. 5 класс (по программе'!$B$9:$E$9</c:f>
              <c:numCache>
                <c:formatCode>General</c:formatCode>
                <c:ptCount val="4"/>
                <c:pt idx="0">
                  <c:v>2.85</c:v>
                </c:pt>
                <c:pt idx="1">
                  <c:v>32.04</c:v>
                </c:pt>
                <c:pt idx="2">
                  <c:v>53.34</c:v>
                </c:pt>
                <c:pt idx="3">
                  <c:v>11.77</c:v>
                </c:pt>
              </c:numCache>
            </c:numRef>
          </c:val>
        </c:ser>
        <c:ser>
          <c:idx val="1"/>
          <c:order val="1"/>
          <c:tx>
            <c:strRef>
              <c:f>'[Ф3_Статистика по отметкам.xlsx]ВПР 2020. 5 класс (по программе'!$A$10</c:f>
              <c:strCache>
                <c:ptCount val="1"/>
                <c:pt idx="0">
                  <c:v>г. Санкт-Петербург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отметкам.xlsx]ВПР 2020. 5 класс (по программе'!$B$10:$E$10</c:f>
              <c:numCache>
                <c:formatCode>General</c:formatCode>
                <c:ptCount val="4"/>
                <c:pt idx="0">
                  <c:v>1.42</c:v>
                </c:pt>
                <c:pt idx="1">
                  <c:v>25.11</c:v>
                </c:pt>
                <c:pt idx="2">
                  <c:v>58.24</c:v>
                </c:pt>
                <c:pt idx="3">
                  <c:v>15.23</c:v>
                </c:pt>
              </c:numCache>
            </c:numRef>
          </c:val>
        </c:ser>
        <c:ser>
          <c:idx val="2"/>
          <c:order val="2"/>
          <c:tx>
            <c:strRef>
              <c:f>'[Ф3_Статистика по отметкам.xlsx]ВПР 2020. 5 класс (по программе'!$A$20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'[Ф3_Статистика по отметкам.xlsx]ВПР 2020. 5 класс (по программе'!$B$8:$E$8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'[Ф3_Статистика по отметкам.xlsx]ВПР 2020. 5 класс (по программе'!$B$20:$E$20</c:f>
              <c:numCache>
                <c:formatCode>General</c:formatCode>
                <c:ptCount val="4"/>
                <c:pt idx="0">
                  <c:v>1.66</c:v>
                </c:pt>
                <c:pt idx="1">
                  <c:v>22.04</c:v>
                </c:pt>
                <c:pt idx="2">
                  <c:v>62.04</c:v>
                </c:pt>
                <c:pt idx="3">
                  <c:v>14.27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5810048"/>
        <c:axId val="241486080"/>
      </c:barChart>
      <c:catAx>
        <c:axId val="21581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1486080"/>
        <c:crosses val="autoZero"/>
        <c:auto val="1"/>
        <c:lblAlgn val="ctr"/>
        <c:lblOffset val="100"/>
        <c:noMultiLvlLbl val="0"/>
      </c:catAx>
      <c:valAx>
        <c:axId val="2414860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58100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'Окружающий мир 5 Статистика по '!$A$46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'!$B$46:$G$46</c:f>
              <c:numCache>
                <c:formatCode>General</c:formatCode>
                <c:ptCount val="4"/>
                <c:pt idx="0">
                  <c:v>1.66</c:v>
                </c:pt>
                <c:pt idx="1">
                  <c:v>22.04</c:v>
                </c:pt>
                <c:pt idx="2">
                  <c:v>62.04</c:v>
                </c:pt>
                <c:pt idx="3">
                  <c:v>14.27</c:v>
                </c:pt>
              </c:numCache>
            </c:numRef>
          </c:val>
        </c:ser>
        <c:ser>
          <c:idx val="1"/>
          <c:order val="1"/>
          <c:tx>
            <c:strRef>
              <c:f>'Окружающий мир 5 Статистика по '!$A$47</c:f>
              <c:strCache>
                <c:ptCount val="1"/>
                <c:pt idx="0">
                  <c:v>ГБОУ СОШ 51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'!$B$47:$G$47</c:f>
              <c:numCache>
                <c:formatCode>General</c:formatCode>
                <c:ptCount val="4"/>
                <c:pt idx="0">
                  <c:v>1.04</c:v>
                </c:pt>
                <c:pt idx="1">
                  <c:v>26.04</c:v>
                </c:pt>
                <c:pt idx="2">
                  <c:v>55.21</c:v>
                </c:pt>
                <c:pt idx="3">
                  <c:v>17.71</c:v>
                </c:pt>
              </c:numCache>
            </c:numRef>
          </c:val>
        </c:ser>
        <c:ser>
          <c:idx val="2"/>
          <c:order val="2"/>
          <c:tx>
            <c:strRef>
              <c:f>'Окружающий мир 5 Статистика по '!$A$48</c:f>
              <c:strCache>
                <c:ptCount val="1"/>
                <c:pt idx="0">
                  <c:v>ГБОУ СОШ 47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'!$B$48:$G$48</c:f>
              <c:numCache>
                <c:formatCode>General</c:formatCode>
                <c:ptCount val="4"/>
                <c:pt idx="0">
                  <c:v>3.45</c:v>
                </c:pt>
                <c:pt idx="1">
                  <c:v>48.28</c:v>
                </c:pt>
                <c:pt idx="2">
                  <c:v>44.83</c:v>
                </c:pt>
                <c:pt idx="3">
                  <c:v>3.45</c:v>
                </c:pt>
              </c:numCache>
            </c:numRef>
          </c:val>
        </c:ser>
        <c:ser>
          <c:idx val="3"/>
          <c:order val="3"/>
          <c:tx>
            <c:strRef>
              <c:f>'Окружающий мир 5 Статистика по '!$A$49</c:f>
              <c:strCache>
                <c:ptCount val="1"/>
                <c:pt idx="0">
                  <c:v>ГБОУ СОШ 50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'!$B$49:$G$49</c:f>
              <c:numCache>
                <c:formatCode>General</c:formatCode>
                <c:ptCount val="4"/>
                <c:pt idx="0">
                  <c:v>0</c:v>
                </c:pt>
                <c:pt idx="1">
                  <c:v>56.52</c:v>
                </c:pt>
                <c:pt idx="2">
                  <c:v>43.48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'Окружающий мир 5 Статистика по '!$A$50</c:f>
              <c:strCache>
                <c:ptCount val="1"/>
                <c:pt idx="0">
                  <c:v>ГБОУ СОШ №55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'!$B$50:$G$50</c:f>
              <c:numCache>
                <c:formatCode>General</c:formatCode>
                <c:ptCount val="4"/>
                <c:pt idx="0">
                  <c:v>3.45</c:v>
                </c:pt>
                <c:pt idx="1">
                  <c:v>13.79</c:v>
                </c:pt>
                <c:pt idx="2">
                  <c:v>62.07</c:v>
                </c:pt>
                <c:pt idx="3">
                  <c:v>20.69</c:v>
                </c:pt>
              </c:numCache>
            </c:numRef>
          </c:val>
        </c:ser>
        <c:ser>
          <c:idx val="5"/>
          <c:order val="5"/>
          <c:tx>
            <c:strRef>
              <c:f>'Окружающий мир 5 Статистика по '!$A$51</c:f>
              <c:strCache>
                <c:ptCount val="1"/>
                <c:pt idx="0">
                  <c:v>ГБОУ СОШ №84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'!$B$51:$G$51</c:f>
              <c:numCache>
                <c:formatCode>General</c:formatCode>
                <c:ptCount val="4"/>
                <c:pt idx="0">
                  <c:v>4.4400000000000004</c:v>
                </c:pt>
                <c:pt idx="1">
                  <c:v>26.67</c:v>
                </c:pt>
                <c:pt idx="2">
                  <c:v>62.22</c:v>
                </c:pt>
                <c:pt idx="3">
                  <c:v>6.67</c:v>
                </c:pt>
              </c:numCache>
            </c:numRef>
          </c:val>
        </c:ser>
        <c:ser>
          <c:idx val="6"/>
          <c:order val="6"/>
          <c:tx>
            <c:strRef>
              <c:f>'Окружающий мир 5 Статистика по '!$A$52</c:f>
              <c:strCache>
                <c:ptCount val="1"/>
                <c:pt idx="0">
                  <c:v>ГБОУ СОШ №86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'!$B$52:$G$52</c:f>
              <c:numCache>
                <c:formatCode>General</c:formatCode>
                <c:ptCount val="4"/>
                <c:pt idx="0">
                  <c:v>0</c:v>
                </c:pt>
                <c:pt idx="1">
                  <c:v>3.85</c:v>
                </c:pt>
                <c:pt idx="2">
                  <c:v>38.46</c:v>
                </c:pt>
                <c:pt idx="3">
                  <c:v>57.69</c:v>
                </c:pt>
              </c:numCache>
            </c:numRef>
          </c:val>
        </c:ser>
        <c:ser>
          <c:idx val="7"/>
          <c:order val="7"/>
          <c:tx>
            <c:strRef>
              <c:f>'Окружающий мир 5 Статистика по '!$A$53</c:f>
              <c:strCache>
                <c:ptCount val="1"/>
                <c:pt idx="0">
                  <c:v>ГБОУ СОШ №87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'!$B$53:$G$53</c:f>
              <c:numCache>
                <c:formatCode>General</c:formatCode>
                <c:ptCount val="4"/>
                <c:pt idx="0">
                  <c:v>4.17</c:v>
                </c:pt>
                <c:pt idx="1">
                  <c:v>20.83</c:v>
                </c:pt>
                <c:pt idx="2">
                  <c:v>66.67</c:v>
                </c:pt>
                <c:pt idx="3">
                  <c:v>8.33</c:v>
                </c:pt>
              </c:numCache>
            </c:numRef>
          </c:val>
        </c:ser>
        <c:ser>
          <c:idx val="8"/>
          <c:order val="8"/>
          <c:tx>
            <c:strRef>
              <c:f>'Окружающий мир 5 Статистика по '!$A$54</c:f>
              <c:strCache>
                <c:ptCount val="1"/>
                <c:pt idx="0">
                  <c:v>ГБОУ СОШ №91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'!$B$54:$G$54</c:f>
              <c:numCache>
                <c:formatCode>General</c:formatCode>
                <c:ptCount val="4"/>
                <c:pt idx="0">
                  <c:v>2.38</c:v>
                </c:pt>
                <c:pt idx="1">
                  <c:v>38.1</c:v>
                </c:pt>
                <c:pt idx="2">
                  <c:v>47.62</c:v>
                </c:pt>
                <c:pt idx="3">
                  <c:v>11.9</c:v>
                </c:pt>
              </c:numCache>
            </c:numRef>
          </c:val>
        </c:ser>
        <c:ser>
          <c:idx val="9"/>
          <c:order val="9"/>
          <c:tx>
            <c:strRef>
              <c:f>'Окружающий мир 5 Статистика по '!$A$55</c:f>
              <c:strCache>
                <c:ptCount val="1"/>
                <c:pt idx="0">
                  <c:v>ГБОУ ЦО №173</c:v>
                </c:pt>
              </c:strCache>
            </c:strRef>
          </c:tx>
          <c:invertIfNegative val="0"/>
          <c:cat>
            <c:numRef>
              <c:f>'Окружающий мир 5 Статистика по '!$D$45:$G$45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'Окружающий мир 5 Статистика по '!$B$55:$G$55</c:f>
              <c:numCache>
                <c:formatCode>General</c:formatCode>
                <c:ptCount val="4"/>
                <c:pt idx="0">
                  <c:v>0</c:v>
                </c:pt>
                <c:pt idx="1">
                  <c:v>58.82</c:v>
                </c:pt>
                <c:pt idx="2">
                  <c:v>29.41</c:v>
                </c:pt>
                <c:pt idx="3">
                  <c:v>11.76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5811584"/>
        <c:axId val="233172928"/>
      </c:barChart>
      <c:catAx>
        <c:axId val="21581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3172928"/>
        <c:crosses val="autoZero"/>
        <c:auto val="1"/>
        <c:lblAlgn val="ctr"/>
        <c:lblOffset val="100"/>
        <c:noMultiLvlLbl val="0"/>
      </c:catAx>
      <c:valAx>
        <c:axId val="2331729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5811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9368421429876976E-3"/>
          <c:y val="0.89517789269205761"/>
          <c:w val="0.97506247065738216"/>
          <c:h val="8.665703810687701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5 Статистика по отме'!$A$41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отме'!$B$41:$G$41</c:f>
              <c:numCache>
                <c:formatCode>General</c:formatCode>
                <c:ptCount val="4"/>
                <c:pt idx="0">
                  <c:v>3.08</c:v>
                </c:pt>
                <c:pt idx="1">
                  <c:v>15.28</c:v>
                </c:pt>
                <c:pt idx="2">
                  <c:v>48.14</c:v>
                </c:pt>
                <c:pt idx="3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'Математика 5 Статистика по отме'!$A$42</c:f>
              <c:strCache>
                <c:ptCount val="1"/>
                <c:pt idx="0">
                  <c:v>ГБОУ СОШ 51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отме'!$B$42:$G$42</c:f>
              <c:numCache>
                <c:formatCode>General</c:formatCode>
                <c:ptCount val="4"/>
                <c:pt idx="0">
                  <c:v>1.06</c:v>
                </c:pt>
                <c:pt idx="1">
                  <c:v>17.02</c:v>
                </c:pt>
                <c:pt idx="2">
                  <c:v>44.68</c:v>
                </c:pt>
                <c:pt idx="3">
                  <c:v>37.229999999999997</c:v>
                </c:pt>
              </c:numCache>
            </c:numRef>
          </c:val>
        </c:ser>
        <c:ser>
          <c:idx val="2"/>
          <c:order val="2"/>
          <c:tx>
            <c:strRef>
              <c:f>'Математика 5 Статистика по отме'!$A$43</c:f>
              <c:strCache>
                <c:ptCount val="1"/>
                <c:pt idx="0">
                  <c:v>ГБОУ СОШ 47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отме'!$B$43:$G$43</c:f>
              <c:numCache>
                <c:formatCode>General</c:formatCode>
                <c:ptCount val="4"/>
                <c:pt idx="0">
                  <c:v>9.68</c:v>
                </c:pt>
                <c:pt idx="1">
                  <c:v>29.03</c:v>
                </c:pt>
                <c:pt idx="2">
                  <c:v>54.84</c:v>
                </c:pt>
                <c:pt idx="3">
                  <c:v>6.45</c:v>
                </c:pt>
              </c:numCache>
            </c:numRef>
          </c:val>
        </c:ser>
        <c:ser>
          <c:idx val="3"/>
          <c:order val="3"/>
          <c:tx>
            <c:strRef>
              <c:f>'Математика 5 Статистика по отме'!$A$44</c:f>
              <c:strCache>
                <c:ptCount val="1"/>
                <c:pt idx="0">
                  <c:v>ГБОУ СОШ 50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отме'!$B$44:$G$44</c:f>
              <c:numCache>
                <c:formatCode>General</c:formatCode>
                <c:ptCount val="4"/>
                <c:pt idx="0">
                  <c:v>4.17</c:v>
                </c:pt>
                <c:pt idx="1">
                  <c:v>33.33</c:v>
                </c:pt>
                <c:pt idx="2">
                  <c:v>54.17</c:v>
                </c:pt>
                <c:pt idx="3">
                  <c:v>8.33</c:v>
                </c:pt>
              </c:numCache>
            </c:numRef>
          </c:val>
        </c:ser>
        <c:ser>
          <c:idx val="4"/>
          <c:order val="4"/>
          <c:tx>
            <c:strRef>
              <c:f>'Математика 5 Статистика по отме'!$A$45</c:f>
              <c:strCache>
                <c:ptCount val="1"/>
                <c:pt idx="0">
                  <c:v>ГБОУ СОШ №55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отме'!$B$45:$G$45</c:f>
              <c:numCache>
                <c:formatCode>General</c:formatCode>
                <c:ptCount val="4"/>
                <c:pt idx="0">
                  <c:v>7.14</c:v>
                </c:pt>
                <c:pt idx="1">
                  <c:v>14.29</c:v>
                </c:pt>
                <c:pt idx="2">
                  <c:v>57.14</c:v>
                </c:pt>
                <c:pt idx="3">
                  <c:v>21.43</c:v>
                </c:pt>
              </c:numCache>
            </c:numRef>
          </c:val>
        </c:ser>
        <c:ser>
          <c:idx val="5"/>
          <c:order val="5"/>
          <c:tx>
            <c:strRef>
              <c:f>'Математика 5 Статистика по отме'!$A$46</c:f>
              <c:strCache>
                <c:ptCount val="1"/>
                <c:pt idx="0">
                  <c:v>ГБОУ СОШ №84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отме'!$B$46:$G$46</c:f>
              <c:numCache>
                <c:formatCode>General</c:formatCode>
                <c:ptCount val="4"/>
                <c:pt idx="0">
                  <c:v>2</c:v>
                </c:pt>
                <c:pt idx="1">
                  <c:v>18</c:v>
                </c:pt>
                <c:pt idx="2">
                  <c:v>54</c:v>
                </c:pt>
                <c:pt idx="3">
                  <c:v>26</c:v>
                </c:pt>
              </c:numCache>
            </c:numRef>
          </c:val>
        </c:ser>
        <c:ser>
          <c:idx val="6"/>
          <c:order val="6"/>
          <c:tx>
            <c:strRef>
              <c:f>'Математика 5 Статистика по отме'!$A$47</c:f>
              <c:strCache>
                <c:ptCount val="1"/>
                <c:pt idx="0">
                  <c:v>ГБОУ СОШ №86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отме'!$B$47:$G$47</c:f>
              <c:numCache>
                <c:formatCode>General</c:formatCode>
                <c:ptCount val="4"/>
                <c:pt idx="0">
                  <c:v>8</c:v>
                </c:pt>
                <c:pt idx="1">
                  <c:v>20</c:v>
                </c:pt>
                <c:pt idx="2">
                  <c:v>32</c:v>
                </c:pt>
                <c:pt idx="3">
                  <c:v>40</c:v>
                </c:pt>
              </c:numCache>
            </c:numRef>
          </c:val>
        </c:ser>
        <c:ser>
          <c:idx val="7"/>
          <c:order val="7"/>
          <c:tx>
            <c:strRef>
              <c:f>'Математика 5 Статистика по отме'!$A$48</c:f>
              <c:strCache>
                <c:ptCount val="1"/>
                <c:pt idx="0">
                  <c:v>ГБОУ СОШ №87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отме'!$B$48:$G$48</c:f>
              <c:numCache>
                <c:formatCode>General</c:formatCode>
                <c:ptCount val="4"/>
                <c:pt idx="0">
                  <c:v>4.17</c:v>
                </c:pt>
                <c:pt idx="1">
                  <c:v>4.17</c:v>
                </c:pt>
                <c:pt idx="2">
                  <c:v>33.33</c:v>
                </c:pt>
                <c:pt idx="3">
                  <c:v>58.33</c:v>
                </c:pt>
              </c:numCache>
            </c:numRef>
          </c:val>
        </c:ser>
        <c:ser>
          <c:idx val="8"/>
          <c:order val="8"/>
          <c:tx>
            <c:strRef>
              <c:f>'Математика 5 Статистика по отме'!$A$49</c:f>
              <c:strCache>
                <c:ptCount val="1"/>
                <c:pt idx="0">
                  <c:v>ГБОУ СОШ №91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отме'!$B$49:$G$49</c:f>
              <c:numCache>
                <c:formatCode>General</c:formatCode>
                <c:ptCount val="4"/>
                <c:pt idx="0">
                  <c:v>7.5</c:v>
                </c:pt>
                <c:pt idx="1">
                  <c:v>17.5</c:v>
                </c:pt>
                <c:pt idx="2">
                  <c:v>52.5</c:v>
                </c:pt>
                <c:pt idx="3">
                  <c:v>22.5</c:v>
                </c:pt>
              </c:numCache>
            </c:numRef>
          </c:val>
        </c:ser>
        <c:ser>
          <c:idx val="9"/>
          <c:order val="9"/>
          <c:tx>
            <c:strRef>
              <c:f>'Математика 5 Статистика по отме'!$A$50</c:f>
              <c:strCache>
                <c:ptCount val="1"/>
                <c:pt idx="0">
                  <c:v>ГБОУ ЦО №173</c:v>
                </c:pt>
              </c:strCache>
            </c:strRef>
          </c:tx>
          <c:invertIfNegative val="0"/>
          <c:cat>
            <c:numRef>
              <c:f>'Математика 5 Статистика по отме'!$D$8:$G$8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'Математика 5 Статистика по отме'!$B$50:$G$50</c:f>
              <c:numCache>
                <c:formatCode>General</c:formatCode>
                <c:ptCount val="4"/>
                <c:pt idx="0">
                  <c:v>20</c:v>
                </c:pt>
                <c:pt idx="1">
                  <c:v>35</c:v>
                </c:pt>
                <c:pt idx="2">
                  <c:v>20</c:v>
                </c:pt>
                <c:pt idx="3">
                  <c:v>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6335616"/>
        <c:axId val="241741184"/>
      </c:barChart>
      <c:catAx>
        <c:axId val="23633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1741184"/>
        <c:crosses val="autoZero"/>
        <c:auto val="1"/>
        <c:lblAlgn val="ctr"/>
        <c:lblOffset val="100"/>
        <c:noMultiLvlLbl val="0"/>
      </c:catAx>
      <c:valAx>
        <c:axId val="2417411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6335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641472802379168E-2"/>
          <c:y val="0.90032970192854389"/>
          <c:w val="0.96571283172393152"/>
          <c:h val="8.4108301691968868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пла'!$D$10:$T$10</c:f>
              <c:numCache>
                <c:formatCode>General</c:formatCode>
                <c:ptCount val="17"/>
                <c:pt idx="0">
                  <c:v>88.41</c:v>
                </c:pt>
                <c:pt idx="1">
                  <c:v>88.54</c:v>
                </c:pt>
                <c:pt idx="2">
                  <c:v>86.21</c:v>
                </c:pt>
                <c:pt idx="3">
                  <c:v>78.260000000000005</c:v>
                </c:pt>
                <c:pt idx="4">
                  <c:v>84.48</c:v>
                </c:pt>
                <c:pt idx="5">
                  <c:v>94.79</c:v>
                </c:pt>
                <c:pt idx="6">
                  <c:v>84.87</c:v>
                </c:pt>
                <c:pt idx="7">
                  <c:v>85.48</c:v>
                </c:pt>
                <c:pt idx="8">
                  <c:v>92.5</c:v>
                </c:pt>
                <c:pt idx="9">
                  <c:v>89.29</c:v>
                </c:pt>
                <c:pt idx="10">
                  <c:v>95.1</c:v>
                </c:pt>
                <c:pt idx="11">
                  <c:v>84.44</c:v>
                </c:pt>
                <c:pt idx="12">
                  <c:v>74.489999999999995</c:v>
                </c:pt>
                <c:pt idx="13">
                  <c:v>92.31</c:v>
                </c:pt>
                <c:pt idx="14">
                  <c:v>91.67</c:v>
                </c:pt>
                <c:pt idx="15">
                  <c:v>89.29</c:v>
                </c:pt>
                <c:pt idx="16">
                  <c:v>97.06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658624"/>
        <c:axId val="234560832"/>
      </c:barChart>
      <c:catAx>
        <c:axId val="22965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4560832"/>
        <c:crosses val="autoZero"/>
        <c:auto val="1"/>
        <c:lblAlgn val="ctr"/>
        <c:lblOffset val="100"/>
        <c:noMultiLvlLbl val="0"/>
      </c:catAx>
      <c:valAx>
        <c:axId val="2345608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96586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пла'!$D$11:$T$11</c:f>
              <c:numCache>
                <c:formatCode>General</c:formatCode>
                <c:ptCount val="17"/>
                <c:pt idx="0">
                  <c:v>67.58</c:v>
                </c:pt>
                <c:pt idx="1">
                  <c:v>68.75</c:v>
                </c:pt>
                <c:pt idx="2">
                  <c:v>67.239999999999995</c:v>
                </c:pt>
                <c:pt idx="3">
                  <c:v>39.130000000000003</c:v>
                </c:pt>
                <c:pt idx="4">
                  <c:v>79.31</c:v>
                </c:pt>
                <c:pt idx="5">
                  <c:v>50</c:v>
                </c:pt>
                <c:pt idx="6">
                  <c:v>78.290000000000006</c:v>
                </c:pt>
                <c:pt idx="7">
                  <c:v>75.81</c:v>
                </c:pt>
                <c:pt idx="8">
                  <c:v>75</c:v>
                </c:pt>
                <c:pt idx="9">
                  <c:v>87.24</c:v>
                </c:pt>
                <c:pt idx="10">
                  <c:v>29.41</c:v>
                </c:pt>
                <c:pt idx="11">
                  <c:v>46.67</c:v>
                </c:pt>
                <c:pt idx="12">
                  <c:v>64.290000000000006</c:v>
                </c:pt>
                <c:pt idx="13">
                  <c:v>80.77</c:v>
                </c:pt>
                <c:pt idx="14">
                  <c:v>77.08</c:v>
                </c:pt>
                <c:pt idx="15">
                  <c:v>70.239999999999995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629440"/>
        <c:axId val="238468416"/>
      </c:barChart>
      <c:catAx>
        <c:axId val="22962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8468416"/>
        <c:crosses val="autoZero"/>
        <c:auto val="1"/>
        <c:lblAlgn val="ctr"/>
        <c:lblOffset val="100"/>
        <c:noMultiLvlLbl val="0"/>
      </c:catAx>
      <c:valAx>
        <c:axId val="2384684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96294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пла'!$D$12:$T$12</c:f>
              <c:numCache>
                <c:formatCode>General</c:formatCode>
                <c:ptCount val="17"/>
                <c:pt idx="0">
                  <c:v>43.31</c:v>
                </c:pt>
                <c:pt idx="1">
                  <c:v>41.67</c:v>
                </c:pt>
                <c:pt idx="2">
                  <c:v>31.03</c:v>
                </c:pt>
                <c:pt idx="3">
                  <c:v>34.78</c:v>
                </c:pt>
                <c:pt idx="4">
                  <c:v>55.17</c:v>
                </c:pt>
                <c:pt idx="5">
                  <c:v>33.33</c:v>
                </c:pt>
                <c:pt idx="6">
                  <c:v>38.159999999999997</c:v>
                </c:pt>
                <c:pt idx="7">
                  <c:v>32.26</c:v>
                </c:pt>
                <c:pt idx="8">
                  <c:v>56.25</c:v>
                </c:pt>
                <c:pt idx="9">
                  <c:v>37.76</c:v>
                </c:pt>
                <c:pt idx="10">
                  <c:v>70.59</c:v>
                </c:pt>
                <c:pt idx="11">
                  <c:v>51.11</c:v>
                </c:pt>
                <c:pt idx="12">
                  <c:v>77.55</c:v>
                </c:pt>
                <c:pt idx="13">
                  <c:v>7.69</c:v>
                </c:pt>
                <c:pt idx="14">
                  <c:v>8.33</c:v>
                </c:pt>
                <c:pt idx="15">
                  <c:v>30.95</c:v>
                </c:pt>
                <c:pt idx="16">
                  <c:v>29.41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194048"/>
        <c:axId val="236321536"/>
      </c:barChart>
      <c:catAx>
        <c:axId val="23219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6321536"/>
        <c:crosses val="autoZero"/>
        <c:auto val="1"/>
        <c:lblAlgn val="ctr"/>
        <c:lblOffset val="100"/>
        <c:noMultiLvlLbl val="0"/>
      </c:catAx>
      <c:valAx>
        <c:axId val="2363215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21940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пла'!$D$13:$T$13</c:f>
              <c:numCache>
                <c:formatCode>General</c:formatCode>
                <c:ptCount val="17"/>
                <c:pt idx="0">
                  <c:v>82.8</c:v>
                </c:pt>
                <c:pt idx="1">
                  <c:v>75</c:v>
                </c:pt>
                <c:pt idx="2">
                  <c:v>72.41</c:v>
                </c:pt>
                <c:pt idx="3">
                  <c:v>78.260000000000005</c:v>
                </c:pt>
                <c:pt idx="4">
                  <c:v>86.21</c:v>
                </c:pt>
                <c:pt idx="5">
                  <c:v>71.88</c:v>
                </c:pt>
                <c:pt idx="6">
                  <c:v>80.260000000000005</c:v>
                </c:pt>
                <c:pt idx="7">
                  <c:v>91.94</c:v>
                </c:pt>
                <c:pt idx="8">
                  <c:v>90.63</c:v>
                </c:pt>
                <c:pt idx="9">
                  <c:v>86.73</c:v>
                </c:pt>
                <c:pt idx="10">
                  <c:v>89.22</c:v>
                </c:pt>
                <c:pt idx="11">
                  <c:v>80</c:v>
                </c:pt>
                <c:pt idx="12">
                  <c:v>75.510000000000005</c:v>
                </c:pt>
                <c:pt idx="13">
                  <c:v>80.77</c:v>
                </c:pt>
                <c:pt idx="14">
                  <c:v>83.33</c:v>
                </c:pt>
                <c:pt idx="15">
                  <c:v>92.86</c:v>
                </c:pt>
                <c:pt idx="16">
                  <c:v>94.12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495808"/>
        <c:axId val="232762752"/>
      </c:barChart>
      <c:catAx>
        <c:axId val="2294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2762752"/>
        <c:crosses val="autoZero"/>
        <c:auto val="1"/>
        <c:lblAlgn val="ctr"/>
        <c:lblOffset val="100"/>
        <c:noMultiLvlLbl val="0"/>
      </c:catAx>
      <c:valAx>
        <c:axId val="2327627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94958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пла'!$D$14:$T$14</c:f>
              <c:numCache>
                <c:formatCode>General</c:formatCode>
                <c:ptCount val="17"/>
                <c:pt idx="0">
                  <c:v>48.37</c:v>
                </c:pt>
                <c:pt idx="1">
                  <c:v>48.26</c:v>
                </c:pt>
                <c:pt idx="2">
                  <c:v>33.33</c:v>
                </c:pt>
                <c:pt idx="3">
                  <c:v>30.43</c:v>
                </c:pt>
                <c:pt idx="4">
                  <c:v>81.61</c:v>
                </c:pt>
                <c:pt idx="5">
                  <c:v>22.22</c:v>
                </c:pt>
                <c:pt idx="6">
                  <c:v>45.61</c:v>
                </c:pt>
                <c:pt idx="7">
                  <c:v>35.479999999999997</c:v>
                </c:pt>
                <c:pt idx="8">
                  <c:v>50.83</c:v>
                </c:pt>
                <c:pt idx="9">
                  <c:v>61.22</c:v>
                </c:pt>
                <c:pt idx="10">
                  <c:v>28.1</c:v>
                </c:pt>
                <c:pt idx="11">
                  <c:v>47.41</c:v>
                </c:pt>
                <c:pt idx="12">
                  <c:v>53.74</c:v>
                </c:pt>
                <c:pt idx="13">
                  <c:v>64.099999999999994</c:v>
                </c:pt>
                <c:pt idx="14">
                  <c:v>68.06</c:v>
                </c:pt>
                <c:pt idx="15">
                  <c:v>44.44</c:v>
                </c:pt>
                <c:pt idx="16">
                  <c:v>41.18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295296"/>
        <c:axId val="239410496"/>
      </c:barChart>
      <c:catAx>
        <c:axId val="23429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9410496"/>
        <c:crosses val="autoZero"/>
        <c:auto val="1"/>
        <c:lblAlgn val="ctr"/>
        <c:lblOffset val="100"/>
        <c:noMultiLvlLbl val="0"/>
      </c:catAx>
      <c:valAx>
        <c:axId val="2394104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42952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пла'!$D$15:$T$15</c:f>
              <c:numCache>
                <c:formatCode>General</c:formatCode>
                <c:ptCount val="17"/>
                <c:pt idx="0">
                  <c:v>69.94</c:v>
                </c:pt>
                <c:pt idx="1">
                  <c:v>85.42</c:v>
                </c:pt>
                <c:pt idx="2">
                  <c:v>75.86</c:v>
                </c:pt>
                <c:pt idx="3">
                  <c:v>54.35</c:v>
                </c:pt>
                <c:pt idx="4">
                  <c:v>82.76</c:v>
                </c:pt>
                <c:pt idx="5">
                  <c:v>72.92</c:v>
                </c:pt>
                <c:pt idx="6">
                  <c:v>46.05</c:v>
                </c:pt>
                <c:pt idx="7">
                  <c:v>75.81</c:v>
                </c:pt>
                <c:pt idx="8">
                  <c:v>42.5</c:v>
                </c:pt>
                <c:pt idx="9">
                  <c:v>64.290000000000006</c:v>
                </c:pt>
                <c:pt idx="10">
                  <c:v>90.2</c:v>
                </c:pt>
                <c:pt idx="11">
                  <c:v>77.78</c:v>
                </c:pt>
                <c:pt idx="12">
                  <c:v>71.430000000000007</c:v>
                </c:pt>
                <c:pt idx="13">
                  <c:v>100</c:v>
                </c:pt>
                <c:pt idx="14">
                  <c:v>75</c:v>
                </c:pt>
                <c:pt idx="15">
                  <c:v>71.430000000000007</c:v>
                </c:pt>
                <c:pt idx="16">
                  <c:v>67.650000000000006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995712"/>
        <c:axId val="241483776"/>
      </c:barChart>
      <c:catAx>
        <c:axId val="23499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483776"/>
        <c:crosses val="autoZero"/>
        <c:auto val="1"/>
        <c:lblAlgn val="ctr"/>
        <c:lblOffset val="100"/>
        <c:noMultiLvlLbl val="0"/>
      </c:catAx>
      <c:valAx>
        <c:axId val="2414837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49957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пла'!$D$16:$T$16</c:f>
              <c:numCache>
                <c:formatCode>General</c:formatCode>
                <c:ptCount val="17"/>
                <c:pt idx="0">
                  <c:v>84.71</c:v>
                </c:pt>
                <c:pt idx="1">
                  <c:v>90.63</c:v>
                </c:pt>
                <c:pt idx="2">
                  <c:v>86.21</c:v>
                </c:pt>
                <c:pt idx="3">
                  <c:v>100</c:v>
                </c:pt>
                <c:pt idx="4">
                  <c:v>82.76</c:v>
                </c:pt>
                <c:pt idx="5">
                  <c:v>83.33</c:v>
                </c:pt>
                <c:pt idx="6">
                  <c:v>55.26</c:v>
                </c:pt>
                <c:pt idx="7">
                  <c:v>96.77</c:v>
                </c:pt>
                <c:pt idx="8">
                  <c:v>75</c:v>
                </c:pt>
                <c:pt idx="9">
                  <c:v>93.88</c:v>
                </c:pt>
                <c:pt idx="10">
                  <c:v>100</c:v>
                </c:pt>
                <c:pt idx="11">
                  <c:v>66.67</c:v>
                </c:pt>
                <c:pt idx="12">
                  <c:v>93.88</c:v>
                </c:pt>
                <c:pt idx="13">
                  <c:v>100</c:v>
                </c:pt>
                <c:pt idx="14">
                  <c:v>91.67</c:v>
                </c:pt>
                <c:pt idx="15">
                  <c:v>83.33</c:v>
                </c:pt>
                <c:pt idx="16">
                  <c:v>76.47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298880"/>
        <c:axId val="241484928"/>
      </c:barChart>
      <c:catAx>
        <c:axId val="23429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484928"/>
        <c:crosses val="autoZero"/>
        <c:auto val="1"/>
        <c:lblAlgn val="ctr"/>
        <c:lblOffset val="100"/>
        <c:noMultiLvlLbl val="0"/>
      </c:catAx>
      <c:valAx>
        <c:axId val="2414849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42988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программе'!$D$11:$T$11</c:f>
              <c:numCache>
                <c:formatCode>General</c:formatCode>
                <c:ptCount val="17"/>
                <c:pt idx="0">
                  <c:v>57.37</c:v>
                </c:pt>
                <c:pt idx="1">
                  <c:v>61.17</c:v>
                </c:pt>
                <c:pt idx="2">
                  <c:v>51.72</c:v>
                </c:pt>
                <c:pt idx="3">
                  <c:v>73.61</c:v>
                </c:pt>
                <c:pt idx="4">
                  <c:v>67.900000000000006</c:v>
                </c:pt>
                <c:pt idx="5">
                  <c:v>47.92</c:v>
                </c:pt>
                <c:pt idx="6">
                  <c:v>46.27</c:v>
                </c:pt>
                <c:pt idx="7">
                  <c:v>55.56</c:v>
                </c:pt>
                <c:pt idx="8">
                  <c:v>77.48</c:v>
                </c:pt>
                <c:pt idx="9">
                  <c:v>76.63</c:v>
                </c:pt>
                <c:pt idx="10">
                  <c:v>54.07</c:v>
                </c:pt>
                <c:pt idx="11">
                  <c:v>28.15</c:v>
                </c:pt>
                <c:pt idx="12">
                  <c:v>38.89</c:v>
                </c:pt>
                <c:pt idx="13">
                  <c:v>44.44</c:v>
                </c:pt>
                <c:pt idx="14">
                  <c:v>71.209999999999994</c:v>
                </c:pt>
                <c:pt idx="15">
                  <c:v>42.74</c:v>
                </c:pt>
                <c:pt idx="16">
                  <c:v>70.37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056832"/>
        <c:axId val="184283648"/>
      </c:barChart>
      <c:catAx>
        <c:axId val="16056832"/>
        <c:scaling>
          <c:orientation val="minMax"/>
        </c:scaling>
        <c:delete val="0"/>
        <c:axPos val="b"/>
        <c:majorTickMark val="out"/>
        <c:minorTickMark val="none"/>
        <c:tickLblPos val="nextTo"/>
        <c:crossAx val="184283648"/>
        <c:crosses val="autoZero"/>
        <c:auto val="1"/>
        <c:lblAlgn val="ctr"/>
        <c:lblOffset val="100"/>
        <c:noMultiLvlLbl val="0"/>
      </c:catAx>
      <c:valAx>
        <c:axId val="1842836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0568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пла'!$D$17:$T$17</c:f>
              <c:numCache>
                <c:formatCode>General</c:formatCode>
                <c:ptCount val="17"/>
                <c:pt idx="0">
                  <c:v>76.56</c:v>
                </c:pt>
                <c:pt idx="1">
                  <c:v>87.5</c:v>
                </c:pt>
                <c:pt idx="2">
                  <c:v>68.97</c:v>
                </c:pt>
                <c:pt idx="3">
                  <c:v>73.91</c:v>
                </c:pt>
                <c:pt idx="4">
                  <c:v>82.76</c:v>
                </c:pt>
                <c:pt idx="5">
                  <c:v>68.75</c:v>
                </c:pt>
                <c:pt idx="6">
                  <c:v>65.790000000000006</c:v>
                </c:pt>
                <c:pt idx="7">
                  <c:v>90.32</c:v>
                </c:pt>
                <c:pt idx="8">
                  <c:v>62.5</c:v>
                </c:pt>
                <c:pt idx="9">
                  <c:v>80.61</c:v>
                </c:pt>
                <c:pt idx="10">
                  <c:v>100</c:v>
                </c:pt>
                <c:pt idx="11">
                  <c:v>77.78</c:v>
                </c:pt>
                <c:pt idx="12">
                  <c:v>87.76</c:v>
                </c:pt>
                <c:pt idx="13">
                  <c:v>76.92</c:v>
                </c:pt>
                <c:pt idx="14">
                  <c:v>75</c:v>
                </c:pt>
                <c:pt idx="15">
                  <c:v>47.62</c:v>
                </c:pt>
                <c:pt idx="16">
                  <c:v>58.82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997248"/>
        <c:axId val="241459200"/>
      </c:barChart>
      <c:catAx>
        <c:axId val="23499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459200"/>
        <c:crosses val="autoZero"/>
        <c:auto val="1"/>
        <c:lblAlgn val="ctr"/>
        <c:lblOffset val="100"/>
        <c:noMultiLvlLbl val="0"/>
      </c:catAx>
      <c:valAx>
        <c:axId val="2414592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49972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пла'!$D$18:$T$18</c:f>
              <c:numCache>
                <c:formatCode>General</c:formatCode>
                <c:ptCount val="17"/>
                <c:pt idx="0">
                  <c:v>55.54</c:v>
                </c:pt>
                <c:pt idx="1">
                  <c:v>54.17</c:v>
                </c:pt>
                <c:pt idx="2">
                  <c:v>3.45</c:v>
                </c:pt>
                <c:pt idx="3">
                  <c:v>8.6999999999999993</c:v>
                </c:pt>
                <c:pt idx="4">
                  <c:v>34.479999999999997</c:v>
                </c:pt>
                <c:pt idx="5">
                  <c:v>70.83</c:v>
                </c:pt>
                <c:pt idx="6">
                  <c:v>57.89</c:v>
                </c:pt>
                <c:pt idx="7">
                  <c:v>58.06</c:v>
                </c:pt>
                <c:pt idx="8">
                  <c:v>77.5</c:v>
                </c:pt>
                <c:pt idx="9">
                  <c:v>47.96</c:v>
                </c:pt>
                <c:pt idx="10">
                  <c:v>80.39</c:v>
                </c:pt>
                <c:pt idx="11">
                  <c:v>42.22</c:v>
                </c:pt>
                <c:pt idx="12">
                  <c:v>57.14</c:v>
                </c:pt>
                <c:pt idx="13">
                  <c:v>92.31</c:v>
                </c:pt>
                <c:pt idx="14">
                  <c:v>25</c:v>
                </c:pt>
                <c:pt idx="15">
                  <c:v>71.430000000000007</c:v>
                </c:pt>
                <c:pt idx="16">
                  <c:v>17.649999999999999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137536"/>
        <c:axId val="241488960"/>
      </c:barChart>
      <c:catAx>
        <c:axId val="23513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488960"/>
        <c:crosses val="autoZero"/>
        <c:auto val="1"/>
        <c:lblAlgn val="ctr"/>
        <c:lblOffset val="100"/>
        <c:noMultiLvlLbl val="0"/>
      </c:catAx>
      <c:valAx>
        <c:axId val="2414889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1375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пла'!$D$19:$T$19</c:f>
              <c:numCache>
                <c:formatCode>General</c:formatCode>
                <c:ptCount val="17"/>
                <c:pt idx="0">
                  <c:v>48.09</c:v>
                </c:pt>
                <c:pt idx="1">
                  <c:v>44.79</c:v>
                </c:pt>
                <c:pt idx="2">
                  <c:v>25.86</c:v>
                </c:pt>
                <c:pt idx="3">
                  <c:v>21.74</c:v>
                </c:pt>
                <c:pt idx="4">
                  <c:v>50</c:v>
                </c:pt>
                <c:pt idx="5">
                  <c:v>58.33</c:v>
                </c:pt>
                <c:pt idx="6">
                  <c:v>35.53</c:v>
                </c:pt>
                <c:pt idx="7">
                  <c:v>43.55</c:v>
                </c:pt>
                <c:pt idx="8">
                  <c:v>45</c:v>
                </c:pt>
                <c:pt idx="9">
                  <c:v>67.86</c:v>
                </c:pt>
                <c:pt idx="10">
                  <c:v>70.59</c:v>
                </c:pt>
                <c:pt idx="11">
                  <c:v>40</c:v>
                </c:pt>
                <c:pt idx="12">
                  <c:v>52.04</c:v>
                </c:pt>
                <c:pt idx="13">
                  <c:v>84.62</c:v>
                </c:pt>
                <c:pt idx="14">
                  <c:v>31.25</c:v>
                </c:pt>
                <c:pt idx="15">
                  <c:v>34.520000000000003</c:v>
                </c:pt>
                <c:pt idx="16">
                  <c:v>11.76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404800"/>
        <c:axId val="235230848"/>
      </c:barChart>
      <c:catAx>
        <c:axId val="23540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5230848"/>
        <c:crosses val="autoZero"/>
        <c:auto val="1"/>
        <c:lblAlgn val="ctr"/>
        <c:lblOffset val="100"/>
        <c:noMultiLvlLbl val="0"/>
      </c:catAx>
      <c:valAx>
        <c:axId val="2352308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4048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пла'!$D$20:$T$20</c:f>
              <c:numCache>
                <c:formatCode>General</c:formatCode>
                <c:ptCount val="17"/>
                <c:pt idx="0">
                  <c:v>70.319999999999993</c:v>
                </c:pt>
                <c:pt idx="1">
                  <c:v>76.040000000000006</c:v>
                </c:pt>
                <c:pt idx="2">
                  <c:v>65.52</c:v>
                </c:pt>
                <c:pt idx="3">
                  <c:v>69.569999999999993</c:v>
                </c:pt>
                <c:pt idx="4">
                  <c:v>75.86</c:v>
                </c:pt>
                <c:pt idx="5">
                  <c:v>68.75</c:v>
                </c:pt>
                <c:pt idx="6">
                  <c:v>48.68</c:v>
                </c:pt>
                <c:pt idx="7">
                  <c:v>70.97</c:v>
                </c:pt>
                <c:pt idx="8">
                  <c:v>63.75</c:v>
                </c:pt>
                <c:pt idx="9">
                  <c:v>67.349999999999994</c:v>
                </c:pt>
                <c:pt idx="10">
                  <c:v>100</c:v>
                </c:pt>
                <c:pt idx="11">
                  <c:v>93.33</c:v>
                </c:pt>
                <c:pt idx="12">
                  <c:v>81.63</c:v>
                </c:pt>
                <c:pt idx="13">
                  <c:v>76.92</c:v>
                </c:pt>
                <c:pt idx="14">
                  <c:v>62.5</c:v>
                </c:pt>
                <c:pt idx="15">
                  <c:v>45.24</c:v>
                </c:pt>
                <c:pt idx="16">
                  <c:v>64.709999999999994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382144"/>
        <c:axId val="241484352"/>
      </c:barChart>
      <c:catAx>
        <c:axId val="22938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484352"/>
        <c:crosses val="autoZero"/>
        <c:auto val="1"/>
        <c:lblAlgn val="ctr"/>
        <c:lblOffset val="100"/>
        <c:noMultiLvlLbl val="0"/>
      </c:catAx>
      <c:valAx>
        <c:axId val="2414843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93821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пла'!$D$21:$T$21</c:f>
              <c:numCache>
                <c:formatCode>General</c:formatCode>
                <c:ptCount val="17"/>
                <c:pt idx="0">
                  <c:v>74.2</c:v>
                </c:pt>
                <c:pt idx="1">
                  <c:v>83.85</c:v>
                </c:pt>
                <c:pt idx="2">
                  <c:v>36.21</c:v>
                </c:pt>
                <c:pt idx="3">
                  <c:v>60.87</c:v>
                </c:pt>
                <c:pt idx="4">
                  <c:v>62.07</c:v>
                </c:pt>
                <c:pt idx="5">
                  <c:v>60.42</c:v>
                </c:pt>
                <c:pt idx="6">
                  <c:v>68.42</c:v>
                </c:pt>
                <c:pt idx="7">
                  <c:v>82.26</c:v>
                </c:pt>
                <c:pt idx="8">
                  <c:v>78.75</c:v>
                </c:pt>
                <c:pt idx="9">
                  <c:v>82.65</c:v>
                </c:pt>
                <c:pt idx="10">
                  <c:v>90.2</c:v>
                </c:pt>
                <c:pt idx="11">
                  <c:v>70</c:v>
                </c:pt>
                <c:pt idx="12">
                  <c:v>70.41</c:v>
                </c:pt>
                <c:pt idx="13">
                  <c:v>86.54</c:v>
                </c:pt>
                <c:pt idx="14">
                  <c:v>85.42</c:v>
                </c:pt>
                <c:pt idx="15">
                  <c:v>66.67</c:v>
                </c:pt>
                <c:pt idx="16">
                  <c:v>76.47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713536"/>
        <c:axId val="233171200"/>
      </c:barChart>
      <c:catAx>
        <c:axId val="23571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3171200"/>
        <c:crosses val="autoZero"/>
        <c:auto val="1"/>
        <c:lblAlgn val="ctr"/>
        <c:lblOffset val="100"/>
        <c:noMultiLvlLbl val="0"/>
      </c:catAx>
      <c:valAx>
        <c:axId val="2331712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7135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пла'!$D$22:$T$22</c:f>
              <c:numCache>
                <c:formatCode>General</c:formatCode>
                <c:ptCount val="17"/>
                <c:pt idx="0">
                  <c:v>89.55</c:v>
                </c:pt>
                <c:pt idx="1">
                  <c:v>95.83</c:v>
                </c:pt>
                <c:pt idx="2">
                  <c:v>93.1</c:v>
                </c:pt>
                <c:pt idx="3">
                  <c:v>52.17</c:v>
                </c:pt>
                <c:pt idx="4">
                  <c:v>89.66</c:v>
                </c:pt>
                <c:pt idx="5">
                  <c:v>97.92</c:v>
                </c:pt>
                <c:pt idx="6">
                  <c:v>76.319999999999993</c:v>
                </c:pt>
                <c:pt idx="7">
                  <c:v>70.97</c:v>
                </c:pt>
                <c:pt idx="8">
                  <c:v>93.75</c:v>
                </c:pt>
                <c:pt idx="9">
                  <c:v>98.98</c:v>
                </c:pt>
                <c:pt idx="10">
                  <c:v>96.08</c:v>
                </c:pt>
                <c:pt idx="11">
                  <c:v>91.11</c:v>
                </c:pt>
                <c:pt idx="12">
                  <c:v>81.63</c:v>
                </c:pt>
                <c:pt idx="13">
                  <c:v>100</c:v>
                </c:pt>
                <c:pt idx="14">
                  <c:v>79.17</c:v>
                </c:pt>
                <c:pt idx="15">
                  <c:v>90.48</c:v>
                </c:pt>
                <c:pt idx="16">
                  <c:v>82.35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810560"/>
        <c:axId val="244154944"/>
      </c:barChart>
      <c:catAx>
        <c:axId val="21581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4154944"/>
        <c:crosses val="autoZero"/>
        <c:auto val="1"/>
        <c:lblAlgn val="ctr"/>
        <c:lblOffset val="100"/>
        <c:noMultiLvlLbl val="0"/>
      </c:catAx>
      <c:valAx>
        <c:axId val="2441549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5810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пла'!$D$23:$T$23</c:f>
              <c:numCache>
                <c:formatCode>General</c:formatCode>
                <c:ptCount val="17"/>
                <c:pt idx="0">
                  <c:v>75.41</c:v>
                </c:pt>
                <c:pt idx="1">
                  <c:v>93.75</c:v>
                </c:pt>
                <c:pt idx="2">
                  <c:v>82.76</c:v>
                </c:pt>
                <c:pt idx="3">
                  <c:v>43.48</c:v>
                </c:pt>
                <c:pt idx="4">
                  <c:v>72.41</c:v>
                </c:pt>
                <c:pt idx="5">
                  <c:v>91.67</c:v>
                </c:pt>
                <c:pt idx="6">
                  <c:v>60.53</c:v>
                </c:pt>
                <c:pt idx="7">
                  <c:v>51.61</c:v>
                </c:pt>
                <c:pt idx="8">
                  <c:v>77.5</c:v>
                </c:pt>
                <c:pt idx="9">
                  <c:v>77.55</c:v>
                </c:pt>
                <c:pt idx="10">
                  <c:v>68.63</c:v>
                </c:pt>
                <c:pt idx="11">
                  <c:v>80</c:v>
                </c:pt>
                <c:pt idx="12">
                  <c:v>65.31</c:v>
                </c:pt>
                <c:pt idx="13">
                  <c:v>88.46</c:v>
                </c:pt>
                <c:pt idx="14">
                  <c:v>79.17</c:v>
                </c:pt>
                <c:pt idx="15">
                  <c:v>76.19</c:v>
                </c:pt>
                <c:pt idx="16">
                  <c:v>52.94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354816"/>
        <c:axId val="244913792"/>
      </c:barChart>
      <c:catAx>
        <c:axId val="18435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4913792"/>
        <c:crosses val="autoZero"/>
        <c:auto val="1"/>
        <c:lblAlgn val="ctr"/>
        <c:lblOffset val="100"/>
        <c:noMultiLvlLbl val="0"/>
      </c:catAx>
      <c:valAx>
        <c:axId val="2449137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43548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пла'!$D$24:$T$24</c:f>
              <c:numCache>
                <c:formatCode>General</c:formatCode>
                <c:ptCount val="17"/>
                <c:pt idx="0">
                  <c:v>50.7</c:v>
                </c:pt>
                <c:pt idx="1">
                  <c:v>73.959999999999994</c:v>
                </c:pt>
                <c:pt idx="2">
                  <c:v>41.38</c:v>
                </c:pt>
                <c:pt idx="3">
                  <c:v>30.43</c:v>
                </c:pt>
                <c:pt idx="4">
                  <c:v>44.83</c:v>
                </c:pt>
                <c:pt idx="5">
                  <c:v>58.33</c:v>
                </c:pt>
                <c:pt idx="6">
                  <c:v>39.47</c:v>
                </c:pt>
                <c:pt idx="7">
                  <c:v>38.71</c:v>
                </c:pt>
                <c:pt idx="8">
                  <c:v>42.5</c:v>
                </c:pt>
                <c:pt idx="9">
                  <c:v>44.9</c:v>
                </c:pt>
                <c:pt idx="10">
                  <c:v>37.25</c:v>
                </c:pt>
                <c:pt idx="11">
                  <c:v>48.89</c:v>
                </c:pt>
                <c:pt idx="12">
                  <c:v>59.18</c:v>
                </c:pt>
                <c:pt idx="13">
                  <c:v>80.77</c:v>
                </c:pt>
                <c:pt idx="14">
                  <c:v>58.33</c:v>
                </c:pt>
                <c:pt idx="15">
                  <c:v>54.76</c:v>
                </c:pt>
                <c:pt idx="16">
                  <c:v>35.29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386752"/>
        <c:axId val="242103936"/>
      </c:barChart>
      <c:catAx>
        <c:axId val="17338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2103936"/>
        <c:crosses val="autoZero"/>
        <c:auto val="1"/>
        <c:lblAlgn val="ctr"/>
        <c:lblOffset val="100"/>
        <c:noMultiLvlLbl val="0"/>
      </c:catAx>
      <c:valAx>
        <c:axId val="2421039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33867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пла'!$D$25:$T$25</c:f>
              <c:numCache>
                <c:formatCode>General</c:formatCode>
                <c:ptCount val="17"/>
                <c:pt idx="0">
                  <c:v>78.13</c:v>
                </c:pt>
                <c:pt idx="1">
                  <c:v>58.33</c:v>
                </c:pt>
                <c:pt idx="2">
                  <c:v>71.260000000000005</c:v>
                </c:pt>
                <c:pt idx="3">
                  <c:v>86.96</c:v>
                </c:pt>
                <c:pt idx="4">
                  <c:v>70.11</c:v>
                </c:pt>
                <c:pt idx="5">
                  <c:v>83.33</c:v>
                </c:pt>
                <c:pt idx="6">
                  <c:v>82.46</c:v>
                </c:pt>
                <c:pt idx="7">
                  <c:v>77.42</c:v>
                </c:pt>
                <c:pt idx="8">
                  <c:v>87.08</c:v>
                </c:pt>
                <c:pt idx="9">
                  <c:v>89.12</c:v>
                </c:pt>
                <c:pt idx="10">
                  <c:v>87.58</c:v>
                </c:pt>
                <c:pt idx="11">
                  <c:v>78.52</c:v>
                </c:pt>
                <c:pt idx="12">
                  <c:v>57.82</c:v>
                </c:pt>
                <c:pt idx="13">
                  <c:v>94.87</c:v>
                </c:pt>
                <c:pt idx="14">
                  <c:v>68.06</c:v>
                </c:pt>
                <c:pt idx="15">
                  <c:v>80.16</c:v>
                </c:pt>
                <c:pt idx="16">
                  <c:v>74.510000000000005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249088"/>
        <c:axId val="244910336"/>
      </c:barChart>
      <c:catAx>
        <c:axId val="23624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4910336"/>
        <c:crosses val="autoZero"/>
        <c:auto val="1"/>
        <c:lblAlgn val="ctr"/>
        <c:lblOffset val="100"/>
        <c:noMultiLvlLbl val="0"/>
      </c:catAx>
      <c:valAx>
        <c:axId val="244910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62490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пла'!$D$26:$T$26</c:f>
              <c:numCache>
                <c:formatCode>General</c:formatCode>
                <c:ptCount val="17"/>
                <c:pt idx="0">
                  <c:v>58.6</c:v>
                </c:pt>
                <c:pt idx="1">
                  <c:v>63.02</c:v>
                </c:pt>
                <c:pt idx="2">
                  <c:v>55.17</c:v>
                </c:pt>
                <c:pt idx="3">
                  <c:v>23.91</c:v>
                </c:pt>
                <c:pt idx="4">
                  <c:v>77.59</c:v>
                </c:pt>
                <c:pt idx="5">
                  <c:v>55.21</c:v>
                </c:pt>
                <c:pt idx="6">
                  <c:v>41.45</c:v>
                </c:pt>
                <c:pt idx="7">
                  <c:v>35.479999999999997</c:v>
                </c:pt>
                <c:pt idx="8">
                  <c:v>73.75</c:v>
                </c:pt>
                <c:pt idx="9">
                  <c:v>69.900000000000006</c:v>
                </c:pt>
                <c:pt idx="10">
                  <c:v>75.489999999999995</c:v>
                </c:pt>
                <c:pt idx="11">
                  <c:v>27.78</c:v>
                </c:pt>
                <c:pt idx="12">
                  <c:v>62.24</c:v>
                </c:pt>
                <c:pt idx="13">
                  <c:v>69.23</c:v>
                </c:pt>
                <c:pt idx="14">
                  <c:v>47.92</c:v>
                </c:pt>
                <c:pt idx="15">
                  <c:v>53.57</c:v>
                </c:pt>
                <c:pt idx="16">
                  <c:v>58.82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705344"/>
        <c:axId val="233171776"/>
      </c:barChart>
      <c:catAx>
        <c:axId val="235705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3171776"/>
        <c:crosses val="autoZero"/>
        <c:auto val="1"/>
        <c:lblAlgn val="ctr"/>
        <c:lblOffset val="100"/>
        <c:noMultiLvlLbl val="0"/>
      </c:catAx>
      <c:valAx>
        <c:axId val="2331717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705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программе'!$D$12:$T$12</c:f>
              <c:numCache>
                <c:formatCode>General</c:formatCode>
                <c:ptCount val="17"/>
                <c:pt idx="0">
                  <c:v>78.5</c:v>
                </c:pt>
                <c:pt idx="1">
                  <c:v>82.42</c:v>
                </c:pt>
                <c:pt idx="2">
                  <c:v>68.97</c:v>
                </c:pt>
                <c:pt idx="3">
                  <c:v>87.5</c:v>
                </c:pt>
                <c:pt idx="4">
                  <c:v>74.069999999999993</c:v>
                </c:pt>
                <c:pt idx="5">
                  <c:v>62.5</c:v>
                </c:pt>
                <c:pt idx="6">
                  <c:v>71.64</c:v>
                </c:pt>
                <c:pt idx="7">
                  <c:v>77.78</c:v>
                </c:pt>
                <c:pt idx="8">
                  <c:v>81.08</c:v>
                </c:pt>
                <c:pt idx="9">
                  <c:v>90.72</c:v>
                </c:pt>
                <c:pt idx="10">
                  <c:v>91.11</c:v>
                </c:pt>
                <c:pt idx="11">
                  <c:v>57.78</c:v>
                </c:pt>
                <c:pt idx="12">
                  <c:v>81.25</c:v>
                </c:pt>
                <c:pt idx="13">
                  <c:v>88.89</c:v>
                </c:pt>
                <c:pt idx="14">
                  <c:v>95.45</c:v>
                </c:pt>
                <c:pt idx="15">
                  <c:v>69.23</c:v>
                </c:pt>
                <c:pt idx="16">
                  <c:v>61.11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119296"/>
        <c:axId val="130666432"/>
      </c:barChart>
      <c:catAx>
        <c:axId val="16119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0666432"/>
        <c:crosses val="autoZero"/>
        <c:auto val="1"/>
        <c:lblAlgn val="ctr"/>
        <c:lblOffset val="100"/>
        <c:noMultiLvlLbl val="0"/>
      </c:catAx>
      <c:valAx>
        <c:axId val="1306664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1192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пла'!$D$27:$T$27</c:f>
              <c:numCache>
                <c:formatCode>General</c:formatCode>
                <c:ptCount val="17"/>
                <c:pt idx="0">
                  <c:v>59.49</c:v>
                </c:pt>
                <c:pt idx="1">
                  <c:v>77.08</c:v>
                </c:pt>
                <c:pt idx="2">
                  <c:v>24.14</c:v>
                </c:pt>
                <c:pt idx="3">
                  <c:v>17.39</c:v>
                </c:pt>
                <c:pt idx="4">
                  <c:v>48.28</c:v>
                </c:pt>
                <c:pt idx="5">
                  <c:v>83.33</c:v>
                </c:pt>
                <c:pt idx="6">
                  <c:v>51.32</c:v>
                </c:pt>
                <c:pt idx="7">
                  <c:v>51.61</c:v>
                </c:pt>
                <c:pt idx="8">
                  <c:v>71.25</c:v>
                </c:pt>
                <c:pt idx="9">
                  <c:v>56.12</c:v>
                </c:pt>
                <c:pt idx="10">
                  <c:v>76.47</c:v>
                </c:pt>
                <c:pt idx="11">
                  <c:v>64.44</c:v>
                </c:pt>
                <c:pt idx="12">
                  <c:v>59.18</c:v>
                </c:pt>
                <c:pt idx="13">
                  <c:v>92.31</c:v>
                </c:pt>
                <c:pt idx="14">
                  <c:v>0</c:v>
                </c:pt>
                <c:pt idx="15">
                  <c:v>45.24</c:v>
                </c:pt>
                <c:pt idx="16">
                  <c:v>5.88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716096"/>
        <c:axId val="241745216"/>
      </c:barChart>
      <c:catAx>
        <c:axId val="235716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1745216"/>
        <c:crosses val="autoZero"/>
        <c:auto val="1"/>
        <c:lblAlgn val="ctr"/>
        <c:lblOffset val="100"/>
        <c:noMultiLvlLbl val="0"/>
      </c:catAx>
      <c:valAx>
        <c:axId val="2417452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7160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пла'!$D$28:$T$28</c:f>
              <c:numCache>
                <c:formatCode>General</c:formatCode>
                <c:ptCount val="17"/>
                <c:pt idx="0">
                  <c:v>55.8</c:v>
                </c:pt>
                <c:pt idx="1">
                  <c:v>54.17</c:v>
                </c:pt>
                <c:pt idx="2">
                  <c:v>55.17</c:v>
                </c:pt>
                <c:pt idx="3">
                  <c:v>26.09</c:v>
                </c:pt>
                <c:pt idx="4">
                  <c:v>37.93</c:v>
                </c:pt>
                <c:pt idx="5">
                  <c:v>68.75</c:v>
                </c:pt>
                <c:pt idx="6">
                  <c:v>60.53</c:v>
                </c:pt>
                <c:pt idx="7">
                  <c:v>61.29</c:v>
                </c:pt>
                <c:pt idx="8">
                  <c:v>68.75</c:v>
                </c:pt>
                <c:pt idx="9">
                  <c:v>47.96</c:v>
                </c:pt>
                <c:pt idx="10">
                  <c:v>58.82</c:v>
                </c:pt>
                <c:pt idx="11">
                  <c:v>13.33</c:v>
                </c:pt>
                <c:pt idx="12">
                  <c:v>69.39</c:v>
                </c:pt>
                <c:pt idx="13">
                  <c:v>100</c:v>
                </c:pt>
                <c:pt idx="14">
                  <c:v>66.67</c:v>
                </c:pt>
                <c:pt idx="15">
                  <c:v>38.1</c:v>
                </c:pt>
                <c:pt idx="16">
                  <c:v>52.94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581824"/>
        <c:axId val="234560256"/>
      </c:barChart>
      <c:catAx>
        <c:axId val="23758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34560256"/>
        <c:crosses val="autoZero"/>
        <c:auto val="1"/>
        <c:lblAlgn val="ctr"/>
        <c:lblOffset val="100"/>
        <c:noMultiLvlLbl val="0"/>
      </c:catAx>
      <c:valAx>
        <c:axId val="2345602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75818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30205599300088E-2"/>
          <c:y val="5.3890596303112812E-2"/>
          <c:w val="0.9476586832895888"/>
          <c:h val="0.605474543926236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'Окружающий мир 5 Достижение пла'!$D$8:$T$9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'Окружающий мир 5 Достижение пла'!$D$29:$T$29</c:f>
              <c:numCache>
                <c:formatCode>General</c:formatCode>
                <c:ptCount val="17"/>
                <c:pt idx="0">
                  <c:v>34.590000000000003</c:v>
                </c:pt>
                <c:pt idx="1">
                  <c:v>35.94</c:v>
                </c:pt>
                <c:pt idx="2">
                  <c:v>25.86</c:v>
                </c:pt>
                <c:pt idx="3">
                  <c:v>21.74</c:v>
                </c:pt>
                <c:pt idx="4">
                  <c:v>20.69</c:v>
                </c:pt>
                <c:pt idx="5">
                  <c:v>37.5</c:v>
                </c:pt>
                <c:pt idx="6">
                  <c:v>40.130000000000003</c:v>
                </c:pt>
                <c:pt idx="7">
                  <c:v>43.55</c:v>
                </c:pt>
                <c:pt idx="8">
                  <c:v>30</c:v>
                </c:pt>
                <c:pt idx="9">
                  <c:v>40.82</c:v>
                </c:pt>
                <c:pt idx="10">
                  <c:v>23.53</c:v>
                </c:pt>
                <c:pt idx="11">
                  <c:v>42.22</c:v>
                </c:pt>
                <c:pt idx="12">
                  <c:v>47.96</c:v>
                </c:pt>
                <c:pt idx="13">
                  <c:v>65.38</c:v>
                </c:pt>
                <c:pt idx="14">
                  <c:v>16.670000000000002</c:v>
                </c:pt>
                <c:pt idx="15">
                  <c:v>16.670000000000002</c:v>
                </c:pt>
                <c:pt idx="16">
                  <c:v>2.94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690880"/>
        <c:axId val="244972864"/>
      </c:barChart>
      <c:catAx>
        <c:axId val="23769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244972864"/>
        <c:crosses val="autoZero"/>
        <c:auto val="1"/>
        <c:lblAlgn val="ctr"/>
        <c:lblOffset val="100"/>
        <c:noMultiLvlLbl val="0"/>
      </c:catAx>
      <c:valAx>
        <c:axId val="2449728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76908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'[Ф2.2_Достижение планируемых результатов.xlsx]ВПР 2020. 5 класс (по программе'!$C$8</c:f>
              <c:strCache>
                <c:ptCount val="1"/>
                <c:pt idx="0">
                  <c:v>г. Санкт-Петербург</c:v>
                </c:pt>
              </c:strCache>
            </c:strRef>
          </c:tx>
          <c:marker>
            <c:symbol val="none"/>
          </c:marker>
          <c:cat>
            <c:strRef>
              <c:f>'[Ф2.2_Достижение планируемых результатов.xlsx]ВПР 2020. 5 класс (по программе'!$A$30:$A$48</c:f>
              <c:strCache>
                <c:ptCount val="19"/>
                <c:pt idx="0">
                  <c:v>1</c:v>
                </c:pt>
                <c:pt idx="1">
                  <c:v>2</c:v>
                </c:pt>
                <c:pt idx="2">
                  <c:v>3.1</c:v>
                </c:pt>
                <c:pt idx="3">
                  <c:v>3.2</c:v>
                </c:pt>
                <c:pt idx="4">
                  <c:v>3.3</c:v>
                </c:pt>
                <c:pt idx="5">
                  <c:v>4</c:v>
                </c:pt>
                <c:pt idx="6">
                  <c:v>5</c:v>
                </c:pt>
                <c:pt idx="7">
                  <c:v>6.1</c:v>
                </c:pt>
                <c:pt idx="8">
                  <c:v>6.2</c:v>
                </c:pt>
                <c:pt idx="9">
                  <c:v>6.3</c:v>
                </c:pt>
                <c:pt idx="10">
                  <c:v>7.1</c:v>
                </c:pt>
                <c:pt idx="11">
                  <c:v>7.2</c:v>
                </c:pt>
                <c:pt idx="12">
                  <c:v>8К1</c:v>
                </c:pt>
                <c:pt idx="13">
                  <c:v>8К2</c:v>
                </c:pt>
                <c:pt idx="14">
                  <c:v>8К3</c:v>
                </c:pt>
                <c:pt idx="15">
                  <c:v>9</c:v>
                </c:pt>
                <c:pt idx="16">
                  <c:v>10.2К1</c:v>
                </c:pt>
                <c:pt idx="17">
                  <c:v>10.2К2</c:v>
                </c:pt>
                <c:pt idx="18">
                  <c:v>10.2К3</c:v>
                </c:pt>
              </c:strCache>
            </c:strRef>
          </c:cat>
          <c:val>
            <c:numRef>
              <c:f>'[Ф2.2_Достижение планируемых результатов.xlsx]ВПР 2020. 5 класс (по программе'!$C$9:$C$28</c:f>
              <c:numCache>
                <c:formatCode>General</c:formatCode>
                <c:ptCount val="20"/>
                <c:pt idx="0">
                  <c:v>89.15</c:v>
                </c:pt>
                <c:pt idx="1">
                  <c:v>74.209999999999994</c:v>
                </c:pt>
                <c:pt idx="2">
                  <c:v>40.99</c:v>
                </c:pt>
                <c:pt idx="3">
                  <c:v>85.75</c:v>
                </c:pt>
                <c:pt idx="4">
                  <c:v>52.61</c:v>
                </c:pt>
                <c:pt idx="5">
                  <c:v>73.06</c:v>
                </c:pt>
                <c:pt idx="6">
                  <c:v>85.09</c:v>
                </c:pt>
                <c:pt idx="7">
                  <c:v>74.489999999999995</c:v>
                </c:pt>
                <c:pt idx="8">
                  <c:v>51.05</c:v>
                </c:pt>
                <c:pt idx="9">
                  <c:v>38.96</c:v>
                </c:pt>
                <c:pt idx="10">
                  <c:v>75.739999999999995</c:v>
                </c:pt>
                <c:pt idx="11">
                  <c:v>71.33</c:v>
                </c:pt>
                <c:pt idx="12">
                  <c:v>88.42</c:v>
                </c:pt>
                <c:pt idx="13">
                  <c:v>74.349999999999994</c:v>
                </c:pt>
                <c:pt idx="14">
                  <c:v>51.28</c:v>
                </c:pt>
                <c:pt idx="15">
                  <c:v>77.650000000000006</c:v>
                </c:pt>
                <c:pt idx="16">
                  <c:v>55.86</c:v>
                </c:pt>
                <c:pt idx="17">
                  <c:v>48.08</c:v>
                </c:pt>
                <c:pt idx="18">
                  <c:v>55.56</c:v>
                </c:pt>
                <c:pt idx="19">
                  <c:v>29.19</c:v>
                </c:pt>
              </c:numCache>
            </c:numRef>
          </c:val>
        </c:ser>
        <c:ser>
          <c:idx val="1"/>
          <c:order val="1"/>
          <c:tx>
            <c:strRef>
              <c:f>'[Ф2.2_Достижение планируемых результатов.xlsx]ВПР 2020. 5 класс (по программе'!$M$8</c:f>
              <c:strCache>
                <c:ptCount val="1"/>
                <c:pt idx="0">
                  <c:v>Петроградский</c:v>
                </c:pt>
              </c:strCache>
            </c:strRef>
          </c:tx>
          <c:marker>
            <c:symbol val="none"/>
          </c:marker>
          <c:cat>
            <c:strRef>
              <c:f>'[Ф2.2_Достижение планируемых результатов.xlsx]ВПР 2020. 5 класс (по программе'!$A$30:$A$48</c:f>
              <c:strCache>
                <c:ptCount val="19"/>
                <c:pt idx="0">
                  <c:v>1</c:v>
                </c:pt>
                <c:pt idx="1">
                  <c:v>2</c:v>
                </c:pt>
                <c:pt idx="2">
                  <c:v>3.1</c:v>
                </c:pt>
                <c:pt idx="3">
                  <c:v>3.2</c:v>
                </c:pt>
                <c:pt idx="4">
                  <c:v>3.3</c:v>
                </c:pt>
                <c:pt idx="5">
                  <c:v>4</c:v>
                </c:pt>
                <c:pt idx="6">
                  <c:v>5</c:v>
                </c:pt>
                <c:pt idx="7">
                  <c:v>6.1</c:v>
                </c:pt>
                <c:pt idx="8">
                  <c:v>6.2</c:v>
                </c:pt>
                <c:pt idx="9">
                  <c:v>6.3</c:v>
                </c:pt>
                <c:pt idx="10">
                  <c:v>7.1</c:v>
                </c:pt>
                <c:pt idx="11">
                  <c:v>7.2</c:v>
                </c:pt>
                <c:pt idx="12">
                  <c:v>8К1</c:v>
                </c:pt>
                <c:pt idx="13">
                  <c:v>8К2</c:v>
                </c:pt>
                <c:pt idx="14">
                  <c:v>8К3</c:v>
                </c:pt>
                <c:pt idx="15">
                  <c:v>9</c:v>
                </c:pt>
                <c:pt idx="16">
                  <c:v>10.2К1</c:v>
                </c:pt>
                <c:pt idx="17">
                  <c:v>10.2К2</c:v>
                </c:pt>
                <c:pt idx="18">
                  <c:v>10.2К3</c:v>
                </c:pt>
              </c:strCache>
            </c:strRef>
          </c:cat>
          <c:val>
            <c:numRef>
              <c:f>'[Ф2.2_Достижение планируемых результатов.xlsx]ВПР 2020. 5 класс (по программе'!$M$9:$M$28</c:f>
              <c:numCache>
                <c:formatCode>General</c:formatCode>
                <c:ptCount val="20"/>
                <c:pt idx="0">
                  <c:v>88.41</c:v>
                </c:pt>
                <c:pt idx="1">
                  <c:v>67.58</c:v>
                </c:pt>
                <c:pt idx="2">
                  <c:v>43.31</c:v>
                </c:pt>
                <c:pt idx="3">
                  <c:v>82.8</c:v>
                </c:pt>
                <c:pt idx="4">
                  <c:v>48.37</c:v>
                </c:pt>
                <c:pt idx="5">
                  <c:v>69.94</c:v>
                </c:pt>
                <c:pt idx="6">
                  <c:v>84.71</c:v>
                </c:pt>
                <c:pt idx="7">
                  <c:v>76.56</c:v>
                </c:pt>
                <c:pt idx="8">
                  <c:v>55.54</c:v>
                </c:pt>
                <c:pt idx="9">
                  <c:v>48.09</c:v>
                </c:pt>
                <c:pt idx="10">
                  <c:v>70.319999999999993</c:v>
                </c:pt>
                <c:pt idx="11">
                  <c:v>74.2</c:v>
                </c:pt>
                <c:pt idx="12">
                  <c:v>89.55</c:v>
                </c:pt>
                <c:pt idx="13">
                  <c:v>75.41</c:v>
                </c:pt>
                <c:pt idx="14">
                  <c:v>50.7</c:v>
                </c:pt>
                <c:pt idx="15">
                  <c:v>78.13</c:v>
                </c:pt>
                <c:pt idx="16">
                  <c:v>58.6</c:v>
                </c:pt>
                <c:pt idx="17">
                  <c:v>59.49</c:v>
                </c:pt>
                <c:pt idx="18">
                  <c:v>55.8</c:v>
                </c:pt>
                <c:pt idx="19">
                  <c:v>34.590000000000003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137024"/>
        <c:axId val="235225664"/>
      </c:radarChart>
      <c:catAx>
        <c:axId val="23513702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235225664"/>
        <c:crosses val="autoZero"/>
        <c:auto val="1"/>
        <c:lblAlgn val="ctr"/>
        <c:lblOffset val="100"/>
        <c:noMultiLvlLbl val="0"/>
      </c:catAx>
      <c:valAx>
        <c:axId val="235225664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2351370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'[Ф9_Сравнение отметок с отметками по журналу.xlsx]ВПР 2020. 5 класс (по программе'!$E$8</c:f>
              <c:strCache>
                <c:ptCount val="1"/>
                <c:pt idx="0">
                  <c:v>Спб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'[Ф9_Сравнение отметок с отметками по журналу.xlsx]ВПР 2020. 5 класс (по программе'!$F$7:$H$7</c:f>
              <c:strCache>
                <c:ptCount val="3"/>
                <c:pt idx="0">
                  <c:v>  Понизили (Отметка &lt; Отметка по журналу) %</c:v>
                </c:pt>
                <c:pt idx="1">
                  <c:v>  Подтвердили (Отметка = Отметке по журналу) %</c:v>
                </c:pt>
                <c:pt idx="2">
                  <c:v>  Повысили (Отметка &gt; Отметка по журналу) %</c:v>
                </c:pt>
              </c:strCache>
            </c:strRef>
          </c:cat>
          <c:val>
            <c:numRef>
              <c:f>'[Ф9_Сравнение отметок с отметками по журналу.xlsx]ВПР 2020. 5 класс (по программе'!$F$8:$H$8</c:f>
              <c:numCache>
                <c:formatCode>General</c:formatCode>
                <c:ptCount val="3"/>
                <c:pt idx="0">
                  <c:v>44.63</c:v>
                </c:pt>
                <c:pt idx="1">
                  <c:v>48.54</c:v>
                </c:pt>
                <c:pt idx="2">
                  <c:v>6.83</c:v>
                </c:pt>
              </c:numCache>
            </c:numRef>
          </c:val>
        </c:ser>
        <c:ser>
          <c:idx val="1"/>
          <c:order val="1"/>
          <c:tx>
            <c:strRef>
              <c:f>'[Ф9_Сравнение отметок с отметками по журналу.xlsx]ВПР 2020. 5 класс (по программе'!$E$9</c:f>
              <c:strCache>
                <c:ptCount val="1"/>
                <c:pt idx="0">
                  <c:v>Петроградский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'[Ф9_Сравнение отметок с отметками по журналу.xlsx]ВПР 2020. 5 класс (по программе'!$F$7:$H$7</c:f>
              <c:strCache>
                <c:ptCount val="3"/>
                <c:pt idx="0">
                  <c:v>  Понизили (Отметка &lt; Отметка по журналу) %</c:v>
                </c:pt>
                <c:pt idx="1">
                  <c:v>  Подтвердили (Отметка = Отметке по журналу) %</c:v>
                </c:pt>
                <c:pt idx="2">
                  <c:v>  Повысили (Отметка &gt; Отметка по журналу) %</c:v>
                </c:pt>
              </c:strCache>
            </c:strRef>
          </c:cat>
          <c:val>
            <c:numRef>
              <c:f>'[Ф9_Сравнение отметок с отметками по журналу.xlsx]ВПР 2020. 5 класс (по программе'!$F$9:$H$9</c:f>
              <c:numCache>
                <c:formatCode>General</c:formatCode>
                <c:ptCount val="3"/>
                <c:pt idx="0">
                  <c:v>51.34</c:v>
                </c:pt>
                <c:pt idx="1">
                  <c:v>41.27</c:v>
                </c:pt>
                <c:pt idx="2">
                  <c:v>7.39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337152"/>
        <c:axId val="245331584"/>
      </c:barChart>
      <c:catAx>
        <c:axId val="23633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5331584"/>
        <c:crosses val="autoZero"/>
        <c:auto val="1"/>
        <c:lblAlgn val="ctr"/>
        <c:lblOffset val="100"/>
        <c:noMultiLvlLbl val="0"/>
      </c:catAx>
      <c:valAx>
        <c:axId val="245331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63371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'Окружающий мир 5 Сравнение отме'!$I$38</c:f>
              <c:strCache>
                <c:ptCount val="1"/>
                <c:pt idx="0">
                  <c:v>  Понизили (Отметка &lt; Отметка по журналу) %</c:v>
                </c:pt>
              </c:strCache>
            </c:strRef>
          </c:tx>
          <c:invertIfNegative val="0"/>
          <c:cat>
            <c:numRef>
              <c:f>'Окружающий мир 5 Сравнение отме'!$H$39:$H$45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'Окружающий мир 5 Сравнение отме'!$I$39:$I$45</c:f>
              <c:numCache>
                <c:formatCode>General</c:formatCode>
                <c:ptCount val="7"/>
                <c:pt idx="0">
                  <c:v>52.08</c:v>
                </c:pt>
                <c:pt idx="1">
                  <c:v>61.84</c:v>
                </c:pt>
                <c:pt idx="2">
                  <c:v>64.52</c:v>
                </c:pt>
                <c:pt idx="3">
                  <c:v>36.25</c:v>
                </c:pt>
                <c:pt idx="4">
                  <c:v>40.82</c:v>
                </c:pt>
                <c:pt idx="5">
                  <c:v>45.1</c:v>
                </c:pt>
                <c:pt idx="6">
                  <c:v>79.59</c:v>
                </c:pt>
              </c:numCache>
            </c:numRef>
          </c:val>
        </c:ser>
        <c:ser>
          <c:idx val="1"/>
          <c:order val="1"/>
          <c:tx>
            <c:strRef>
              <c:f>'Окружающий мир 5 Сравнение отме'!$J$38</c:f>
              <c:strCache>
                <c:ptCount val="1"/>
                <c:pt idx="0">
                  <c:v>  Подтвердили (Отметка = Отметке по журналу) %</c:v>
                </c:pt>
              </c:strCache>
            </c:strRef>
          </c:tx>
          <c:invertIfNegative val="0"/>
          <c:cat>
            <c:numRef>
              <c:f>'Окружающий мир 5 Сравнение отме'!$H$39:$H$45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'Окружающий мир 5 Сравнение отме'!$J$39:$J$45</c:f>
              <c:numCache>
                <c:formatCode>General</c:formatCode>
                <c:ptCount val="7"/>
                <c:pt idx="0">
                  <c:v>43.75</c:v>
                </c:pt>
                <c:pt idx="1">
                  <c:v>35.53</c:v>
                </c:pt>
                <c:pt idx="2">
                  <c:v>29.03</c:v>
                </c:pt>
                <c:pt idx="3">
                  <c:v>57.5</c:v>
                </c:pt>
                <c:pt idx="4">
                  <c:v>53.06</c:v>
                </c:pt>
                <c:pt idx="5">
                  <c:v>41.18</c:v>
                </c:pt>
                <c:pt idx="6">
                  <c:v>20.41</c:v>
                </c:pt>
              </c:numCache>
            </c:numRef>
          </c:val>
        </c:ser>
        <c:ser>
          <c:idx val="2"/>
          <c:order val="2"/>
          <c:tx>
            <c:strRef>
              <c:f>'Окружающий мир 5 Сравнение отме'!$K$38</c:f>
              <c:strCache>
                <c:ptCount val="1"/>
                <c:pt idx="0">
                  <c:v>  Повысили (Отметка &gt; Отметка по журналу) %</c:v>
                </c:pt>
              </c:strCache>
            </c:strRef>
          </c:tx>
          <c:invertIfNegative val="0"/>
          <c:cat>
            <c:numRef>
              <c:f>'Окружающий мир 5 Сравнение отме'!$H$39:$H$45</c:f>
              <c:numCache>
                <c:formatCode>General</c:formatCode>
                <c:ptCount val="7"/>
                <c:pt idx="0">
                  <c:v>13067</c:v>
                </c:pt>
                <c:pt idx="1">
                  <c:v>13070</c:v>
                </c:pt>
                <c:pt idx="2">
                  <c:v>13075</c:v>
                </c:pt>
                <c:pt idx="3">
                  <c:v>13077</c:v>
                </c:pt>
                <c:pt idx="4">
                  <c:v>13080</c:v>
                </c:pt>
                <c:pt idx="5">
                  <c:v>13082</c:v>
                </c:pt>
                <c:pt idx="6">
                  <c:v>13085</c:v>
                </c:pt>
              </c:numCache>
            </c:numRef>
          </c:cat>
          <c:val>
            <c:numRef>
              <c:f>'Окружающий мир 5 Сравнение отме'!$K$39:$K$45</c:f>
              <c:numCache>
                <c:formatCode>General</c:formatCode>
                <c:ptCount val="7"/>
                <c:pt idx="0">
                  <c:v>4.17</c:v>
                </c:pt>
                <c:pt idx="1">
                  <c:v>2.63</c:v>
                </c:pt>
                <c:pt idx="2">
                  <c:v>6.45</c:v>
                </c:pt>
                <c:pt idx="3">
                  <c:v>6.25</c:v>
                </c:pt>
                <c:pt idx="4">
                  <c:v>6.12</c:v>
                </c:pt>
                <c:pt idx="5">
                  <c:v>13.73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9057408"/>
        <c:axId val="245520000"/>
      </c:barChart>
      <c:catAx>
        <c:axId val="23905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5520000"/>
        <c:crosses val="autoZero"/>
        <c:auto val="1"/>
        <c:lblAlgn val="ctr"/>
        <c:lblOffset val="100"/>
        <c:noMultiLvlLbl val="0"/>
      </c:catAx>
      <c:valAx>
        <c:axId val="2455200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9057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003499562554697E-2"/>
          <c:y val="0.89730938986577247"/>
          <c:w val="0.95652625136819125"/>
          <c:h val="9.860973301817040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'Окружающий мир 5 Сравнение отме'!$I$49</c:f>
              <c:strCache>
                <c:ptCount val="1"/>
                <c:pt idx="0">
                  <c:v>  Понизили (Отметка &lt; Отметка по журналу) %</c:v>
                </c:pt>
              </c:strCache>
            </c:strRef>
          </c:tx>
          <c:invertIfNegative val="0"/>
          <c:cat>
            <c:numRef>
              <c:f>'Окружающий мир 5 Сравнение отме'!$H$50:$H$58</c:f>
              <c:numCache>
                <c:formatCode>General</c:formatCode>
                <c:ptCount val="9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13086</c:v>
                </c:pt>
                <c:pt idx="6">
                  <c:v>13087</c:v>
                </c:pt>
                <c:pt idx="7">
                  <c:v>13091</c:v>
                </c:pt>
                <c:pt idx="8">
                  <c:v>13173</c:v>
                </c:pt>
              </c:numCache>
            </c:numRef>
          </c:cat>
          <c:val>
            <c:numRef>
              <c:f>'Окружающий мир 5 Сравнение отме'!$I$50:$I$58</c:f>
              <c:numCache>
                <c:formatCode>General</c:formatCode>
                <c:ptCount val="9"/>
                <c:pt idx="0">
                  <c:v>68.97</c:v>
                </c:pt>
                <c:pt idx="1">
                  <c:v>68.97</c:v>
                </c:pt>
                <c:pt idx="2">
                  <c:v>52.08</c:v>
                </c:pt>
                <c:pt idx="3">
                  <c:v>34.479999999999997</c:v>
                </c:pt>
                <c:pt idx="4">
                  <c:v>57.78</c:v>
                </c:pt>
                <c:pt idx="5">
                  <c:v>3.85</c:v>
                </c:pt>
                <c:pt idx="6">
                  <c:v>87.5</c:v>
                </c:pt>
                <c:pt idx="7">
                  <c:v>38.1</c:v>
                </c:pt>
                <c:pt idx="8">
                  <c:v>76.47</c:v>
                </c:pt>
              </c:numCache>
            </c:numRef>
          </c:val>
        </c:ser>
        <c:ser>
          <c:idx val="1"/>
          <c:order val="1"/>
          <c:tx>
            <c:strRef>
              <c:f>'Окружающий мир 5 Сравнение отме'!$J$49</c:f>
              <c:strCache>
                <c:ptCount val="1"/>
                <c:pt idx="0">
                  <c:v>  Подтвердили (Отметка = Отметке по журналу) %</c:v>
                </c:pt>
              </c:strCache>
            </c:strRef>
          </c:tx>
          <c:invertIfNegative val="0"/>
          <c:cat>
            <c:numRef>
              <c:f>'Окружающий мир 5 Сравнение отме'!$H$50:$H$58</c:f>
              <c:numCache>
                <c:formatCode>General</c:formatCode>
                <c:ptCount val="9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13086</c:v>
                </c:pt>
                <c:pt idx="6">
                  <c:v>13087</c:v>
                </c:pt>
                <c:pt idx="7">
                  <c:v>13091</c:v>
                </c:pt>
                <c:pt idx="8">
                  <c:v>13173</c:v>
                </c:pt>
              </c:numCache>
            </c:numRef>
          </c:cat>
          <c:val>
            <c:numRef>
              <c:f>'Окружающий мир 5 Сравнение отме'!$J$50:$J$58</c:f>
              <c:numCache>
                <c:formatCode>General</c:formatCode>
                <c:ptCount val="9"/>
                <c:pt idx="0">
                  <c:v>31.03</c:v>
                </c:pt>
                <c:pt idx="1">
                  <c:v>31.03</c:v>
                </c:pt>
                <c:pt idx="2">
                  <c:v>42.71</c:v>
                </c:pt>
                <c:pt idx="3">
                  <c:v>31.03</c:v>
                </c:pt>
                <c:pt idx="4">
                  <c:v>42.22</c:v>
                </c:pt>
                <c:pt idx="5">
                  <c:v>34.619999999999997</c:v>
                </c:pt>
                <c:pt idx="6">
                  <c:v>12.5</c:v>
                </c:pt>
                <c:pt idx="7">
                  <c:v>57.14</c:v>
                </c:pt>
                <c:pt idx="8">
                  <c:v>23.53</c:v>
                </c:pt>
              </c:numCache>
            </c:numRef>
          </c:val>
        </c:ser>
        <c:ser>
          <c:idx val="2"/>
          <c:order val="2"/>
          <c:tx>
            <c:strRef>
              <c:f>'Окружающий мир 5 Сравнение отме'!$K$49</c:f>
              <c:strCache>
                <c:ptCount val="1"/>
                <c:pt idx="0">
                  <c:v>  Повысили (Отметка &gt; Отметка по журналу) %</c:v>
                </c:pt>
              </c:strCache>
            </c:strRef>
          </c:tx>
          <c:invertIfNegative val="0"/>
          <c:cat>
            <c:numRef>
              <c:f>'Окружающий мир 5 Сравнение отме'!$H$50:$H$58</c:f>
              <c:numCache>
                <c:formatCode>General</c:formatCode>
                <c:ptCount val="9"/>
                <c:pt idx="0">
                  <c:v>13047</c:v>
                </c:pt>
                <c:pt idx="1">
                  <c:v>13050</c:v>
                </c:pt>
                <c:pt idx="2">
                  <c:v>13051</c:v>
                </c:pt>
                <c:pt idx="3">
                  <c:v>13055</c:v>
                </c:pt>
                <c:pt idx="4">
                  <c:v>13084</c:v>
                </c:pt>
                <c:pt idx="5">
                  <c:v>13086</c:v>
                </c:pt>
                <c:pt idx="6">
                  <c:v>13087</c:v>
                </c:pt>
                <c:pt idx="7">
                  <c:v>13091</c:v>
                </c:pt>
                <c:pt idx="8">
                  <c:v>13173</c:v>
                </c:pt>
              </c:numCache>
            </c:numRef>
          </c:cat>
          <c:val>
            <c:numRef>
              <c:f>'Окружающий мир 5 Сравнение отме'!$K$50:$K$58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5.21</c:v>
                </c:pt>
                <c:pt idx="3">
                  <c:v>34.479999999999997</c:v>
                </c:pt>
                <c:pt idx="4">
                  <c:v>0</c:v>
                </c:pt>
                <c:pt idx="5">
                  <c:v>61.54</c:v>
                </c:pt>
                <c:pt idx="6">
                  <c:v>0</c:v>
                </c:pt>
                <c:pt idx="7">
                  <c:v>4.76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2495104"/>
        <c:axId val="245369088"/>
      </c:barChart>
      <c:catAx>
        <c:axId val="23249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5369088"/>
        <c:crosses val="autoZero"/>
        <c:auto val="1"/>
        <c:lblAlgn val="ctr"/>
        <c:lblOffset val="100"/>
        <c:noMultiLvlLbl val="0"/>
      </c:catAx>
      <c:valAx>
        <c:axId val="2453690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24951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693142848903689E-2"/>
          <c:y val="0.88704032885234974"/>
          <c:w val="0.95700056034112235"/>
          <c:h val="9.532274191756472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программе'!$D$13:$T$13</c:f>
              <c:numCache>
                <c:formatCode>General</c:formatCode>
                <c:ptCount val="17"/>
                <c:pt idx="0">
                  <c:v>66.84</c:v>
                </c:pt>
                <c:pt idx="1">
                  <c:v>75.09</c:v>
                </c:pt>
                <c:pt idx="2">
                  <c:v>40.229999999999997</c:v>
                </c:pt>
                <c:pt idx="3">
                  <c:v>83.33</c:v>
                </c:pt>
                <c:pt idx="4">
                  <c:v>58.02</c:v>
                </c:pt>
                <c:pt idx="5">
                  <c:v>70.14</c:v>
                </c:pt>
                <c:pt idx="6">
                  <c:v>56.72</c:v>
                </c:pt>
                <c:pt idx="7">
                  <c:v>56.79</c:v>
                </c:pt>
                <c:pt idx="8">
                  <c:v>67.569999999999993</c:v>
                </c:pt>
                <c:pt idx="9">
                  <c:v>81.099999999999994</c:v>
                </c:pt>
                <c:pt idx="10">
                  <c:v>65.930000000000007</c:v>
                </c:pt>
                <c:pt idx="11">
                  <c:v>55.56</c:v>
                </c:pt>
                <c:pt idx="12">
                  <c:v>69.44</c:v>
                </c:pt>
                <c:pt idx="13">
                  <c:v>64.2</c:v>
                </c:pt>
                <c:pt idx="14">
                  <c:v>81.819999999999993</c:v>
                </c:pt>
                <c:pt idx="15">
                  <c:v>58.97</c:v>
                </c:pt>
                <c:pt idx="16">
                  <c:v>53.7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64544"/>
        <c:axId val="130665280"/>
      </c:barChart>
      <c:catAx>
        <c:axId val="41964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30665280"/>
        <c:crosses val="autoZero"/>
        <c:auto val="1"/>
        <c:lblAlgn val="ctr"/>
        <c:lblOffset val="100"/>
        <c:noMultiLvlLbl val="0"/>
      </c:catAx>
      <c:valAx>
        <c:axId val="1306652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19645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'ВПР 2020. 5 класс (по программе'!$D$8:$T$8</c:f>
              <c:strCache>
                <c:ptCount val="17"/>
                <c:pt idx="0">
                  <c:v>Петроградский</c:v>
                </c:pt>
                <c:pt idx="1">
                  <c:v>ГБОУ СОШ 51</c:v>
                </c:pt>
                <c:pt idx="2">
                  <c:v>ГБОУ СОШ 47</c:v>
                </c:pt>
                <c:pt idx="3">
                  <c:v>ГБОУ СОШ 50</c:v>
                </c:pt>
                <c:pt idx="4">
                  <c:v>ГБОУ СОШ №55</c:v>
                </c:pt>
                <c:pt idx="5">
                  <c:v>ГБОУ Гимназия №67</c:v>
                </c:pt>
                <c:pt idx="6">
                  <c:v>ГБОУ гимназия №70</c:v>
                </c:pt>
                <c:pt idx="7">
                  <c:v>ГБОУ СОШ №75</c:v>
                </c:pt>
                <c:pt idx="8">
                  <c:v>ГБОУ СОШ №77</c:v>
                </c:pt>
                <c:pt idx="9">
                  <c:v>ГБОУ СОШ №80</c:v>
                </c:pt>
                <c:pt idx="10">
                  <c:v>ГБОУ лицей №82</c:v>
                </c:pt>
                <c:pt idx="11">
                  <c:v>ГБОУ СОШ №84</c:v>
                </c:pt>
                <c:pt idx="12">
                  <c:v>ГБОУ гимназия №85</c:v>
                </c:pt>
                <c:pt idx="13">
                  <c:v>ГБОУ СОШ №86</c:v>
                </c:pt>
                <c:pt idx="14">
                  <c:v>ГБОУ СОШ №87</c:v>
                </c:pt>
                <c:pt idx="15">
                  <c:v>ГБОУ СОШ №91</c:v>
                </c:pt>
                <c:pt idx="16">
                  <c:v>ГБОУ ЦО №173</c:v>
                </c:pt>
              </c:strCache>
            </c:strRef>
          </c:cat>
          <c:val>
            <c:numRef>
              <c:f>'ВПР 2020. 5 класс (по программе'!$D$14:$T$14</c:f>
              <c:numCache>
                <c:formatCode>General</c:formatCode>
                <c:ptCount val="17"/>
                <c:pt idx="0">
                  <c:v>78.91</c:v>
                </c:pt>
                <c:pt idx="1">
                  <c:v>86.26</c:v>
                </c:pt>
                <c:pt idx="2">
                  <c:v>56.9</c:v>
                </c:pt>
                <c:pt idx="3">
                  <c:v>60.42</c:v>
                </c:pt>
                <c:pt idx="4">
                  <c:v>57.41</c:v>
                </c:pt>
                <c:pt idx="5">
                  <c:v>52.08</c:v>
                </c:pt>
                <c:pt idx="6">
                  <c:v>89.55</c:v>
                </c:pt>
                <c:pt idx="7">
                  <c:v>81.48</c:v>
                </c:pt>
                <c:pt idx="8">
                  <c:v>89.86</c:v>
                </c:pt>
                <c:pt idx="9">
                  <c:v>93.81</c:v>
                </c:pt>
                <c:pt idx="10">
                  <c:v>97.78</c:v>
                </c:pt>
                <c:pt idx="11">
                  <c:v>77.78</c:v>
                </c:pt>
                <c:pt idx="12">
                  <c:v>81.25</c:v>
                </c:pt>
                <c:pt idx="13">
                  <c:v>66.67</c:v>
                </c:pt>
                <c:pt idx="14">
                  <c:v>68.180000000000007</c:v>
                </c:pt>
                <c:pt idx="15">
                  <c:v>75.64</c:v>
                </c:pt>
                <c:pt idx="16">
                  <c:v>55.56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67104"/>
        <c:axId val="130662400"/>
      </c:barChart>
      <c:catAx>
        <c:axId val="4196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0662400"/>
        <c:crosses val="autoZero"/>
        <c:auto val="1"/>
        <c:lblAlgn val="ctr"/>
        <c:lblOffset val="100"/>
        <c:noMultiLvlLbl val="0"/>
      </c:catAx>
      <c:valAx>
        <c:axId val="1306624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19671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D9581-2534-46D3-92F1-42389C10705E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FE0B8-FF3A-4D7B-AE88-610A2DBDD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64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3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28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3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28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39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812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E0B8-FF3A-4D7B-AE88-610A2DBDDF24}" type="slidenum">
              <a:rPr lang="ru-RU" smtClean="0"/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28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FFAC259-0B82-4313-B64F-0A98B1DD5D9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87B049A-9411-4E0D-9575-ED982ADBEC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8.xml"/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0.xml"/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Результаты ВПР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2020-2021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/>
          <a:lstStyle/>
          <a:p>
            <a:pPr algn="ctr"/>
            <a:r>
              <a:rPr lang="ru-RU" dirty="0" smtClean="0"/>
              <a:t>5 </a:t>
            </a:r>
            <a:r>
              <a:rPr lang="ru-RU" dirty="0" smtClean="0"/>
              <a:t>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600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2. Умение распознавать однородные члены предложения. Выделять предложения с однородными членами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80630"/>
              </p:ext>
            </p:extLst>
          </p:nvPr>
        </p:nvGraphicFramePr>
        <p:xfrm>
          <a:off x="0" y="1052736"/>
          <a:ext cx="91440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813" y="3212976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smtClean="0"/>
              <a:t>3.1. Умение распознавать главные члены предложения. Находить главные и второстепенные (без деления на виды) члены предложения</a:t>
            </a:r>
            <a:endParaRPr lang="ru-RU" sz="18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67863"/>
              </p:ext>
            </p:extLst>
          </p:nvPr>
        </p:nvGraphicFramePr>
        <p:xfrm>
          <a:off x="0" y="4005064"/>
          <a:ext cx="9144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6429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200" dirty="0" smtClean="0"/>
              <a:t>3.2. Умение распознавать части речи. Распознавать грамматические признаки слов; с учетом совокупности выявленных признаков (что называет, на какие вопросы отвечает, как изменяется) относить слова к определенной группе основных частей речи</a:t>
            </a:r>
            <a:endParaRPr lang="ru-RU" sz="1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491075"/>
              </p:ext>
            </p:extLst>
          </p:nvPr>
        </p:nvGraphicFramePr>
        <p:xfrm>
          <a:off x="-9538" y="980728"/>
          <a:ext cx="9148907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3537012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/>
              <a:t>4. Умение распознавать правильную орфоэпическую норму. Соблюдать нормы русского литературного языка в собственной речи и оценивать соблюдение этих норм в речи собеседников (в объеме представленного в учебнике материала)</a:t>
            </a:r>
            <a:endParaRPr lang="ru-RU" sz="14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359479"/>
              </p:ext>
            </p:extLst>
          </p:nvPr>
        </p:nvGraphicFramePr>
        <p:xfrm>
          <a:off x="0" y="4149080"/>
          <a:ext cx="9144000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648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5. Умение классифицировать согласные звуки. Характеризовать звуки русского языка: согласные звонкие/глухие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6. Умение распознавать основную мысль текста при его письменном предъявлении; адекватно формулировать основную мысль в письменной форме, соблюдая нормы построения предложения и словоупотребления. Определять тему и главную мысль текста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623190"/>
              </p:ext>
            </p:extLst>
          </p:nvPr>
        </p:nvGraphicFramePr>
        <p:xfrm>
          <a:off x="0" y="980728"/>
          <a:ext cx="9144000" cy="2556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434278"/>
              </p:ext>
            </p:extLst>
          </p:nvPr>
        </p:nvGraphicFramePr>
        <p:xfrm>
          <a:off x="0" y="4221088"/>
          <a:ext cx="914400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410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200" dirty="0"/>
              <a:t>7. Умение составлять план прочитанного текста (адекватно воспроизводить прочитанный текст с заданной степенью свернутости) в письменной форме, соблюдая нормы построения предложения и словоупотребления. Делить тексты на смысловые части, составлять план текста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8. Умение строить речевое высказывание заданной структуры (вопросительное предложение) в письменной форме по содержанию прочитанного текста. Задавать вопросы по содержанию </a:t>
            </a:r>
            <a:r>
              <a:rPr lang="ru-RU" sz="1400" dirty="0"/>
              <a:t>текста</a:t>
            </a:r>
            <a:r>
              <a:rPr lang="ru-RU" sz="1400" dirty="0"/>
              <a:t> и отвечать на них, подтверждая ответ примерами из текста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89244"/>
              </p:ext>
            </p:extLst>
          </p:nvPr>
        </p:nvGraphicFramePr>
        <p:xfrm>
          <a:off x="0" y="908720"/>
          <a:ext cx="9144000" cy="262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534036"/>
              </p:ext>
            </p:extLst>
          </p:nvPr>
        </p:nvGraphicFramePr>
        <p:xfrm>
          <a:off x="-14170" y="4149080"/>
          <a:ext cx="9158169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1194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9. Умение распознавать значение слова; адекватно формулировать значение слова в письменной форме, соблюдая нормы построения предложения и словоупотребления. Определять значение слова по тексту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10. Умение подбирать к слову близкие по значению слова. Подбирать синонимы для устранения повторов в тексте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132769"/>
              </p:ext>
            </p:extLst>
          </p:nvPr>
        </p:nvGraphicFramePr>
        <p:xfrm>
          <a:off x="86" y="908720"/>
          <a:ext cx="9143913" cy="262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939913"/>
              </p:ext>
            </p:extLst>
          </p:nvPr>
        </p:nvGraphicFramePr>
        <p:xfrm>
          <a:off x="0" y="411480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218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11. Умение классифицировать слова по составу. Находить в словах с однозначно выделяемыми морфемами окончание, корень, приставку, суффикс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84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/>
              <a:t>12.1. Умение распознавать имена существительные в предложении, распознавать грамматические признаки имени существительного. Распознавать грамматические признаки слов, с учетом совокупности выявленных признаков относить слова к определенной группе основных частей речи / Проводить морфологический разбор имен существительных по предложенному в учебнике алгоритму; оценивать правильность проведения морфологического разбора; находить в тексте предлоги с именами существительными, к которым они относятся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078798"/>
              </p:ext>
            </p:extLst>
          </p:nvPr>
        </p:nvGraphicFramePr>
        <p:xfrm>
          <a:off x="0" y="1052736"/>
          <a:ext cx="9144000" cy="248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550946"/>
              </p:ext>
            </p:extLst>
          </p:nvPr>
        </p:nvGraphicFramePr>
        <p:xfrm>
          <a:off x="-34320" y="4293096"/>
          <a:ext cx="9142824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7547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200" dirty="0"/>
              <a:t>12.2. Умение распознавать имена существительные в предложении, распознавать грамматические признаки имени существительного. Распознавать грамматические признаки слов, с учетом совокупности выявленных признаков относить слова к определенной группе основных частей речи / Проводить морфологический разбор имен существительных по предложенному в учебнике алгоритму; оценивать правильность проведения морфологического разбора; находить в тексте предлоги с именами существительными, к которым они относятся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84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/>
              <a:t>13.1. Умение распознавать имена прилагательные в предложении, распознавать грамматические признаки имени прилагательного. Распознавать грамматические признаки слов, с учетом совокупности выявленных признаков относить слова к определенной группе основных частей речи / Проводить морфологический разбор имен прилагательных по предложенному в учебнике алгоритму, оценивать правильность проведения морфологического разбора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197200"/>
              </p:ext>
            </p:extLst>
          </p:nvPr>
        </p:nvGraphicFramePr>
        <p:xfrm>
          <a:off x="0" y="1124744"/>
          <a:ext cx="9144000" cy="241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602943"/>
              </p:ext>
            </p:extLst>
          </p:nvPr>
        </p:nvGraphicFramePr>
        <p:xfrm>
          <a:off x="0" y="4293096"/>
          <a:ext cx="914400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2141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200" dirty="0"/>
              <a:t>13.2. Умение распознавать имена прилагательные в предложении, распознавать грамматические признаки имени прилагательного. Распознавать грамматические признаки слов, с учетом совокупности выявленных признаков относить слова к определенной группе основных частей речи / Проводить морфологический разбор имен прилагательных по предложенному в учебнике алгоритму, оценивать правильность проведения морфологического разбора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84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/>
              <a:t>14. Умение распознавать глаголы в предложении. Распознавать грамматические признаки слов, с учетом совокупности выявленных признаков относить слова к определенной группе основных частей речи 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31448"/>
              </p:ext>
            </p:extLst>
          </p:nvPr>
        </p:nvGraphicFramePr>
        <p:xfrm>
          <a:off x="0" y="1052736"/>
          <a:ext cx="9144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176287"/>
              </p:ext>
            </p:extLst>
          </p:nvPr>
        </p:nvGraphicFramePr>
        <p:xfrm>
          <a:off x="86" y="4221088"/>
          <a:ext cx="9143913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222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15.1. Умение на основе данной информации  и собственного жизненного опыта обучающихся определять конкретную жизненную ситуацию для адекватной интерпретации данной информации, соблюдая при письме изученные орфографические и пунктуационные нормы. Интерпретация содержащейся в тексте информации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84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15.2. Умение на основе данной информации  и собственного жизненного опыта обучающихся определять конкретную жизненную ситуацию для адекватной интерпретации данной информации, соблюдая при письме изученные орфографические и пунктуационные нормы. Интерпретация содержащейся в тексте информации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855739"/>
              </p:ext>
            </p:extLst>
          </p:nvPr>
        </p:nvGraphicFramePr>
        <p:xfrm>
          <a:off x="-36512" y="1052736"/>
          <a:ext cx="9180512" cy="248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101980"/>
              </p:ext>
            </p:extLst>
          </p:nvPr>
        </p:nvGraphicFramePr>
        <p:xfrm>
          <a:off x="0" y="4244109"/>
          <a:ext cx="9144000" cy="2613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8438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294139"/>
              </p:ext>
            </p:extLst>
          </p:nvPr>
        </p:nvGraphicFramePr>
        <p:xfrm>
          <a:off x="0" y="404664"/>
          <a:ext cx="9144000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834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2142680" cy="12649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Русский язык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9" b="325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dirty="0" smtClean="0"/>
              <a:t>5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38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/>
          <a:lstStyle/>
          <a:p>
            <a:pPr algn="ctr"/>
            <a:r>
              <a:rPr lang="ru-RU" dirty="0" smtClean="0"/>
              <a:t>Сравнение отметок с отметками по журналу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607417"/>
              </p:ext>
            </p:extLst>
          </p:nvPr>
        </p:nvGraphicFramePr>
        <p:xfrm>
          <a:off x="395536" y="2060848"/>
          <a:ext cx="82809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7193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Сравнение отметок с отметками по </a:t>
            </a:r>
            <a:r>
              <a:rPr lang="ru-RU" sz="3200" dirty="0" smtClean="0"/>
              <a:t>журналу </a:t>
            </a:r>
            <a:br>
              <a:rPr lang="ru-RU" sz="3200" dirty="0" smtClean="0"/>
            </a:br>
            <a:r>
              <a:rPr lang="ru-RU" sz="3200" dirty="0" smtClean="0"/>
              <a:t>(по ОО с углубленным изучением предмета)</a:t>
            </a:r>
            <a:endParaRPr lang="ru-RU" sz="32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105377"/>
              </p:ext>
            </p:extLst>
          </p:nvPr>
        </p:nvGraphicFramePr>
        <p:xfrm>
          <a:off x="0" y="1772816"/>
          <a:ext cx="9144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842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Сравнение отметок с отметками по </a:t>
            </a:r>
            <a:r>
              <a:rPr lang="ru-RU" sz="3200" dirty="0" smtClean="0"/>
              <a:t>журналу </a:t>
            </a:r>
            <a:br>
              <a:rPr lang="ru-RU" sz="3200" dirty="0" smtClean="0"/>
            </a:br>
            <a:r>
              <a:rPr lang="ru-RU" sz="3200" dirty="0" smtClean="0"/>
              <a:t>(по ОО)</a:t>
            </a:r>
            <a:endParaRPr lang="ru-RU" sz="3200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20510"/>
              </p:ext>
            </p:extLst>
          </p:nvPr>
        </p:nvGraphicFramePr>
        <p:xfrm>
          <a:off x="0" y="2060848"/>
          <a:ext cx="9144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671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2376264" cy="12649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Математика</a:t>
            </a:r>
            <a:endParaRPr lang="ru-RU" sz="32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9" b="325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dirty="0" smtClean="0"/>
              <a:t>5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404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5400" u="sng" dirty="0"/>
              <a:t>Статистика по отметкам</a:t>
            </a:r>
          </a:p>
        </p:txBody>
      </p:sp>
    </p:spTree>
    <p:extLst>
      <p:ext uri="{BB962C8B-B14F-4D97-AF65-F5344CB8AC3E}">
        <p14:creationId xmlns:p14="http://schemas.microsoft.com/office/powerpoint/2010/main" val="1498208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968905"/>
              </p:ext>
            </p:extLst>
          </p:nvPr>
        </p:nvGraphicFramePr>
        <p:xfrm>
          <a:off x="179512" y="980728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4449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Сравнение отметок с отметками по журналу </a:t>
            </a:r>
            <a:br>
              <a:rPr lang="ru-RU" sz="3200" dirty="0"/>
            </a:br>
            <a:r>
              <a:rPr lang="ru-RU" sz="3200" dirty="0"/>
              <a:t>(по </a:t>
            </a:r>
            <a:r>
              <a:rPr lang="ru-RU" sz="3200" dirty="0" smtClean="0"/>
              <a:t>ОО с углубленным изучением предмета)</a:t>
            </a: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393873"/>
              </p:ext>
            </p:extLst>
          </p:nvPr>
        </p:nvGraphicFramePr>
        <p:xfrm>
          <a:off x="107504" y="1988840"/>
          <a:ext cx="89289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4866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Сравнение отметок с отметками по журналу </a:t>
            </a:r>
            <a:br>
              <a:rPr lang="ru-RU" sz="3200" dirty="0"/>
            </a:br>
            <a:r>
              <a:rPr lang="ru-RU" sz="3200" dirty="0"/>
              <a:t>(по ОО)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407553"/>
              </p:ext>
            </p:extLst>
          </p:nvPr>
        </p:nvGraphicFramePr>
        <p:xfrm>
          <a:off x="179512" y="177281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117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80920" cy="2088232"/>
          </a:xfrm>
        </p:spPr>
        <p:txBody>
          <a:bodyPr/>
          <a:lstStyle/>
          <a:p>
            <a:pPr algn="ctr"/>
            <a:r>
              <a:rPr lang="ru-RU" u="sng" dirty="0" smtClean="0"/>
              <a:t>Достижение планируемых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905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01008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2. Умение выполнять арифметические действия с числами и числовыми выражениями. Вычислять значение числового выражения (содержащего 2–3 арифметических действия, со скобками и без скобок).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716172"/>
              </p:ext>
            </p:extLst>
          </p:nvPr>
        </p:nvGraphicFramePr>
        <p:xfrm>
          <a:off x="0" y="1052736"/>
          <a:ext cx="91440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404664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/>
              <a:t>1. Умение выполнять арифметические действия с числами и числовыми выражениями. Выполнять устно сложение, вычитание, умножение и деление однозначных, двузначных и трехзначных чисел в случаях, сводимых к действиям в пределах 100 (в том числе с нулем и числом 1).</a:t>
            </a:r>
            <a:endParaRPr lang="ru-RU" sz="14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233316"/>
              </p:ext>
            </p:extLst>
          </p:nvPr>
        </p:nvGraphicFramePr>
        <p:xfrm>
          <a:off x="0" y="4149079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358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5400" u="sng" dirty="0"/>
              <a:t>Статистика по отметкам</a:t>
            </a:r>
          </a:p>
        </p:txBody>
      </p:sp>
    </p:spTree>
    <p:extLst>
      <p:ext uri="{BB962C8B-B14F-4D97-AF65-F5344CB8AC3E}">
        <p14:creationId xmlns:p14="http://schemas.microsoft.com/office/powerpoint/2010/main" val="1625247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3. Использование начальных математических знаний для описания и объяснения окружающих предметов, процессов, явлений, для оценки количественных и пространственных отношений предметов, процессов, явлений. Решать арифметическим способом (в 1–2 действия) учебные задачи и задачи, связанные с повседневной жизнью.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13" y="3212976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/>
              <a:t>4. Использование начальных математических знаний для описания и объяснения окружающих предметов, процессов, явлений, для оценки количественных и пространственных отношений предметов, процессов, явлений. Читать, записывать и сравнивать величины (массу, время, длину, площадь, скорость), используя основные единицы измерения величин и соотношения между ними (килограмм – грамм; час – минута, минута – секунда; километр – метр, метр – дециметр, дециметр – сантиметр, метр – сантиметр</a:t>
            </a:r>
            <a:r>
              <a:rPr lang="ru-RU" sz="1200" dirty="0" smtClean="0"/>
              <a:t>, сантиметр </a:t>
            </a:r>
            <a:r>
              <a:rPr lang="ru-RU" sz="1200" dirty="0"/>
              <a:t>– миллиметр)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376909"/>
              </p:ext>
            </p:extLst>
          </p:nvPr>
        </p:nvGraphicFramePr>
        <p:xfrm>
          <a:off x="0" y="1189856"/>
          <a:ext cx="9144000" cy="2095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618223"/>
              </p:ext>
            </p:extLst>
          </p:nvPr>
        </p:nvGraphicFramePr>
        <p:xfrm>
          <a:off x="-450" y="4005064"/>
          <a:ext cx="91444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2425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5.1. Умение исследовать, распознавать геометрические фигуры. Вычислять периметр треугольника, прямоугольника и квадрата, площадь прямоугольника и квадрата.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537012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/>
              <a:t>5.2. Умение изображать геометрические фигуры. Выполнять построение геометрических фигур с заданными измерениями (отрезок, квадрат, прямоугольник) с помощью линейки, угольника.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29842"/>
              </p:ext>
            </p:extLst>
          </p:nvPr>
        </p:nvGraphicFramePr>
        <p:xfrm>
          <a:off x="0" y="908720"/>
          <a:ext cx="9144000" cy="2628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090020"/>
              </p:ext>
            </p:extLst>
          </p:nvPr>
        </p:nvGraphicFramePr>
        <p:xfrm>
          <a:off x="0" y="411480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97839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6.1. Умение работать с таблицами, схемами, графиками диаграммами. Читать несложные готовые таблицы.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6.2. Умение работать с таблицами, схемами, графиками диаграммами, анализировать и интерпретировать данные. Сравнивать и обобщать информацию, представленную в строках и столбцах несложных таблиц и диаграмм.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84689"/>
              </p:ext>
            </p:extLst>
          </p:nvPr>
        </p:nvGraphicFramePr>
        <p:xfrm>
          <a:off x="0" y="90872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915379"/>
              </p:ext>
            </p:extLst>
          </p:nvPr>
        </p:nvGraphicFramePr>
        <p:xfrm>
          <a:off x="-13982" y="4113940"/>
          <a:ext cx="915798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6379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200" dirty="0"/>
              <a:t>7. Умение выполнять арифметические действия с числами и числовыми выражениями. Выполнять письменно действия с многозначными числами (сложение, вычитание, умножение и деление на однозначное, двузначное числа в пределах 10 000) с использованием таблиц сложения и умножения чисел, алгоритмов письменных арифметических действий (в том числе деления с остатком).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/>
              <a:t>8</a:t>
            </a:r>
            <a:r>
              <a:rPr lang="ru-RU" sz="1200" dirty="0"/>
              <a:t>. Умение решать текстовые задачи. Читать, записывать и сравнивать величины (массу, время, длину, площадь, скорость), используя основные единицы измерения величин и соотношения между ними (килограмм – грамм; час – минута, минута – секунда; километр – метр, метр – дециметр, дециметр – сантиметр, метр – сантиметр, сантиметр – миллиметр);решать задачи в 3–4 </a:t>
            </a:r>
            <a:r>
              <a:rPr lang="ru-RU" sz="1200" dirty="0" smtClean="0"/>
              <a:t>действия</a:t>
            </a:r>
            <a:endParaRPr lang="ru-RU" sz="12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08366"/>
              </p:ext>
            </p:extLst>
          </p:nvPr>
        </p:nvGraphicFramePr>
        <p:xfrm>
          <a:off x="0" y="90872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903720"/>
              </p:ext>
            </p:extLst>
          </p:nvPr>
        </p:nvGraphicFramePr>
        <p:xfrm>
          <a:off x="0" y="4114713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32165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9.1. Овладение основами логического и алгоритмического мышления. Интерпретировать информацию, полученную при проведении несложных исследований (объяснять, сравнивать и обобщать данные, делать выводы и прогнозы).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/>
              <a:t>9.2. Овладение основами логического и алгоритмического мышления. Интерпретировать информацию, полученную при проведении несложных исследований (объяснять, сравнивать и обобщать данные, делать выводы и прогнозы).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25506"/>
              </p:ext>
            </p:extLst>
          </p:nvPr>
        </p:nvGraphicFramePr>
        <p:xfrm>
          <a:off x="0" y="90872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790951"/>
              </p:ext>
            </p:extLst>
          </p:nvPr>
        </p:nvGraphicFramePr>
        <p:xfrm>
          <a:off x="-5082" y="4114800"/>
          <a:ext cx="914908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6619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10</a:t>
            </a:r>
            <a:r>
              <a:rPr lang="ru-RU" sz="1800" dirty="0"/>
              <a:t>. Овладение основами логического и алгоритмического мышления Собирать, представлять, интерпретировать </a:t>
            </a:r>
            <a:r>
              <a:rPr lang="ru-RU" sz="1800" dirty="0" smtClean="0"/>
              <a:t>информацию</a:t>
            </a:r>
            <a:endParaRPr lang="ru-RU" sz="18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84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11. Овладение основами пространственного воображения. Описывать взаимное расположение предметов в пространстве и на плоскости.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290314"/>
              </p:ext>
            </p:extLst>
          </p:nvPr>
        </p:nvGraphicFramePr>
        <p:xfrm>
          <a:off x="0" y="90872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68987"/>
              </p:ext>
            </p:extLst>
          </p:nvPr>
        </p:nvGraphicFramePr>
        <p:xfrm>
          <a:off x="3818" y="4129648"/>
          <a:ext cx="917669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0911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1</a:t>
            </a:r>
            <a:r>
              <a:rPr lang="ru-RU" sz="1800" dirty="0" smtClean="0"/>
              <a:t>2</a:t>
            </a:r>
            <a:r>
              <a:rPr lang="ru-RU" sz="1800" dirty="0"/>
              <a:t>. Овладение основами логического и алгоритмического мышления. Решать задачи в 3–4 действия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234166"/>
              </p:ext>
            </p:extLst>
          </p:nvPr>
        </p:nvGraphicFramePr>
        <p:xfrm>
          <a:off x="0" y="1196752"/>
          <a:ext cx="91440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2209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076441"/>
              </p:ext>
            </p:extLst>
          </p:nvPr>
        </p:nvGraphicFramePr>
        <p:xfrm>
          <a:off x="0" y="476672"/>
          <a:ext cx="914400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0182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/>
          <a:lstStyle/>
          <a:p>
            <a:pPr algn="ctr"/>
            <a:r>
              <a:rPr lang="ru-RU" dirty="0" smtClean="0"/>
              <a:t>Сравнение отметок с отметками по журналу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256511"/>
              </p:ext>
            </p:extLst>
          </p:nvPr>
        </p:nvGraphicFramePr>
        <p:xfrm>
          <a:off x="251520" y="1844824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3215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Сравнение отметок с отметками по </a:t>
            </a:r>
            <a:r>
              <a:rPr lang="ru-RU" sz="3200" dirty="0" smtClean="0"/>
              <a:t>журналу </a:t>
            </a:r>
            <a:br>
              <a:rPr lang="ru-RU" sz="3200" dirty="0" smtClean="0"/>
            </a:br>
            <a:r>
              <a:rPr lang="ru-RU" sz="3200" dirty="0" smtClean="0"/>
              <a:t>(по ОО с углубленным изучением предмета)</a:t>
            </a:r>
            <a:endParaRPr lang="ru-RU" sz="32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159843"/>
              </p:ext>
            </p:extLst>
          </p:nvPr>
        </p:nvGraphicFramePr>
        <p:xfrm>
          <a:off x="0" y="1988840"/>
          <a:ext cx="9144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484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515902"/>
              </p:ext>
            </p:extLst>
          </p:nvPr>
        </p:nvGraphicFramePr>
        <p:xfrm>
          <a:off x="539552" y="980728"/>
          <a:ext cx="82089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18672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Сравнение отметок с отметками по </a:t>
            </a:r>
            <a:r>
              <a:rPr lang="ru-RU" sz="3200" dirty="0" smtClean="0"/>
              <a:t>журналу </a:t>
            </a:r>
            <a:br>
              <a:rPr lang="ru-RU" sz="3200" dirty="0" smtClean="0"/>
            </a:br>
            <a:r>
              <a:rPr lang="ru-RU" sz="3200" dirty="0" smtClean="0"/>
              <a:t>(по ОО)</a:t>
            </a:r>
            <a:endParaRPr lang="ru-RU" sz="32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701384"/>
              </p:ext>
            </p:extLst>
          </p:nvPr>
        </p:nvGraphicFramePr>
        <p:xfrm>
          <a:off x="22966" y="1916832"/>
          <a:ext cx="908553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3772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2376264" cy="12649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Окружающий мир</a:t>
            </a:r>
            <a:endParaRPr lang="ru-RU" sz="28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9" b="325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dirty="0" smtClean="0"/>
              <a:t>5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1993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5400" u="sng" dirty="0"/>
              <a:t>Статистика по отметкам</a:t>
            </a:r>
          </a:p>
        </p:txBody>
      </p:sp>
    </p:spTree>
    <p:extLst>
      <p:ext uri="{BB962C8B-B14F-4D97-AF65-F5344CB8AC3E}">
        <p14:creationId xmlns:p14="http://schemas.microsoft.com/office/powerpoint/2010/main" val="42400534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603044"/>
              </p:ext>
            </p:extLst>
          </p:nvPr>
        </p:nvGraphicFramePr>
        <p:xfrm>
          <a:off x="-15432" y="980728"/>
          <a:ext cx="9144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03122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Сравнение отметок с отметками по журналу </a:t>
            </a:r>
            <a:br>
              <a:rPr lang="ru-RU" sz="3200" dirty="0"/>
            </a:br>
            <a:r>
              <a:rPr lang="ru-RU" sz="3200" dirty="0"/>
              <a:t>(по </a:t>
            </a:r>
            <a:r>
              <a:rPr lang="ru-RU" sz="3200" dirty="0" smtClean="0"/>
              <a:t>ОО с углубленным изучением предмета)</a:t>
            </a:r>
            <a:endParaRPr lang="ru-RU" sz="32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202708"/>
              </p:ext>
            </p:extLst>
          </p:nvPr>
        </p:nvGraphicFramePr>
        <p:xfrm>
          <a:off x="107504" y="1916832"/>
          <a:ext cx="89289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3579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Сравнение отметок с отметками по журналу </a:t>
            </a:r>
            <a:br>
              <a:rPr lang="ru-RU" sz="3200" dirty="0"/>
            </a:br>
            <a:r>
              <a:rPr lang="ru-RU" sz="3200" dirty="0"/>
              <a:t>(по ОО)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672303"/>
              </p:ext>
            </p:extLst>
          </p:nvPr>
        </p:nvGraphicFramePr>
        <p:xfrm>
          <a:off x="179512" y="177281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35561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80920" cy="2088232"/>
          </a:xfrm>
        </p:spPr>
        <p:txBody>
          <a:bodyPr/>
          <a:lstStyle/>
          <a:p>
            <a:pPr algn="ctr"/>
            <a:r>
              <a:rPr lang="ru-RU" u="sng" dirty="0" smtClean="0"/>
              <a:t>Достижение планируемых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6031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01008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ru-RU" sz="1200" dirty="0" smtClean="0"/>
              <a:t>2</a:t>
            </a:r>
            <a:r>
              <a:rPr lang="ru-RU" sz="1200" dirty="0"/>
              <a:t>. Использование различных способов анализа, организации, передачи и интерпретации информации в соответствии с познавательными задачами; освоение доступных способов изучения природы. Использовать </a:t>
            </a:r>
            <a:r>
              <a:rPr lang="ru-RU" sz="1200" dirty="0" err="1"/>
              <a:t>знаково­символические</a:t>
            </a:r>
            <a:r>
              <a:rPr lang="ru-RU" sz="1200" dirty="0"/>
              <a:t> средства для решения задач; понимать информацию, представленную разными способами: словесно, в виде таблицы, схемы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04664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/>
              <a:t>1. Овладение начальными сведениями о сущности и особенностях объектов, процессов и явлений действительности (природных, социальных, культурных, технических и др.); использование различных способов анализа, передачи информации в соответствии с познавательными задачами; в том числе умение анализировать изображения. Узнавать изученные объекты и явления живой и неживой природы; использовать </a:t>
            </a:r>
            <a:r>
              <a:rPr lang="ru-RU" sz="1100" dirty="0" err="1"/>
              <a:t>знаково­символические</a:t>
            </a:r>
            <a:r>
              <a:rPr lang="ru-RU" sz="1100" dirty="0"/>
              <a:t> средства для решения задач. 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650767"/>
              </p:ext>
            </p:extLst>
          </p:nvPr>
        </p:nvGraphicFramePr>
        <p:xfrm>
          <a:off x="11803" y="980728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994025"/>
              </p:ext>
            </p:extLst>
          </p:nvPr>
        </p:nvGraphicFramePr>
        <p:xfrm>
          <a:off x="10714" y="4149080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38825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ru-RU" sz="1200" dirty="0" smtClean="0"/>
              <a:t>3.1</a:t>
            </a:r>
            <a:r>
              <a:rPr lang="ru-RU" sz="1200" dirty="0"/>
              <a:t>. Овладение начальными сведениями о сущности и особенностях объектов, процессов и явлений действительности (природных, социальных, культурных, технических и др.); овладение логическими действиями анализа, синтеза, обобщения, классификации по родовидовым признакам. Использовать готовые модели (глобус, карту, план) для объяснения явлений или описания свойств объектов; обнаруживать простейшие взаимосвязи между живой и неживой природой, взаимосвязи в живой природе.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13" y="3501008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/>
              <a:t>3.2</a:t>
            </a:r>
            <a:r>
              <a:rPr lang="ru-RU" sz="1200" dirty="0"/>
              <a:t>. Овладение начальными сведениями о сущности и особенностях объектов, процессов и явлений действительности (природных, социальных, культурных, технических и др.); овладение логическими действиями анализа, синтеза, обобщения, классификации по родовидовым признакам. Использовать готовые модели (глобус, карту, план) для объяснения явлений или описания свойств объектов; обнаруживать простейшие взаимосвязи между живой и неживой природой, взаимосвязи в живой природе.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013920"/>
              </p:ext>
            </p:extLst>
          </p:nvPr>
        </p:nvGraphicFramePr>
        <p:xfrm>
          <a:off x="0" y="1052736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309289"/>
              </p:ext>
            </p:extLst>
          </p:nvPr>
        </p:nvGraphicFramePr>
        <p:xfrm>
          <a:off x="6170" y="4389530"/>
          <a:ext cx="9144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68635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050" dirty="0" smtClean="0"/>
              <a:t>3.3</a:t>
            </a:r>
            <a:r>
              <a:rPr lang="ru-RU" sz="1050" dirty="0"/>
              <a:t>. Овладение начальными сведениями о сущности и особенностях объектов, процессов и явлений действительности (природных, социальных, культурных, технических и др.); овладение логическими действиями анализа, синтеза, обобщения, классификации по родовидовым признакам. Использовать готовые модели (глобус, карту, план) для объяснения явлений или описания свойств объектов; обнаруживать простейшие взаимосвязи между живой и неживой природой, взаимосвязи в живой природе.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537012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/>
              <a:t>4</a:t>
            </a:r>
            <a:r>
              <a:rPr lang="ru-RU" sz="1200" dirty="0"/>
              <a:t>. Овладение начальными сведениями о сущности и особенностях объектов, процессов и явлений действительности; умение анализировать изображения. Узнавать изученные объекты и явления живой и неживой природы; использовать </a:t>
            </a:r>
            <a:r>
              <a:rPr lang="ru-RU" sz="1200" dirty="0" err="1" smtClean="0"/>
              <a:t>знаково</a:t>
            </a:r>
            <a:r>
              <a:rPr lang="ru-RU" sz="1200" dirty="0" smtClean="0"/>
              <a:t> ­</a:t>
            </a:r>
            <a:r>
              <a:rPr lang="ru-RU" sz="1200" dirty="0"/>
              <a:t>символические средства, в том числе модели, для решения задач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443673"/>
              </p:ext>
            </p:extLst>
          </p:nvPr>
        </p:nvGraphicFramePr>
        <p:xfrm>
          <a:off x="0" y="911895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857742"/>
              </p:ext>
            </p:extLst>
          </p:nvPr>
        </p:nvGraphicFramePr>
        <p:xfrm>
          <a:off x="-17799" y="4149080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425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Сравнение отметок с отметками по журналу </a:t>
            </a:r>
            <a:br>
              <a:rPr lang="ru-RU" sz="3200" dirty="0"/>
            </a:br>
            <a:r>
              <a:rPr lang="ru-RU" sz="3200" dirty="0"/>
              <a:t>(по </a:t>
            </a:r>
            <a:r>
              <a:rPr lang="ru-RU" sz="3200" dirty="0" smtClean="0"/>
              <a:t>ОО с углубленным изучением предмета)</a:t>
            </a:r>
            <a:endParaRPr lang="ru-RU" sz="3200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742962"/>
              </p:ext>
            </p:extLst>
          </p:nvPr>
        </p:nvGraphicFramePr>
        <p:xfrm>
          <a:off x="179512" y="2060848"/>
          <a:ext cx="87849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556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/>
              <a:t>5</a:t>
            </a:r>
            <a:r>
              <a:rPr lang="ru-RU" sz="1400" dirty="0"/>
              <a:t>. Освоение элементарных норм </a:t>
            </a:r>
            <a:r>
              <a:rPr lang="ru-RU" sz="1400" dirty="0" err="1"/>
              <a:t>здоровьесберегающего</a:t>
            </a:r>
            <a:r>
              <a:rPr lang="ru-RU" sz="1400" dirty="0"/>
              <a:t> поведения в природной и социальной среде. Понимать необходимость здорового образа жизни, соблюдения правил безопасного поведения; использовать знания о строении и функционировании организма человека для сохранения и укрепления своего здоровья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50" dirty="0" smtClean="0"/>
              <a:t>6.1</a:t>
            </a:r>
            <a:r>
              <a:rPr lang="ru-RU" sz="1050" dirty="0"/>
              <a:t>. Освоение доступных способов изучения природы (наблюдение, измерение, опыт); овладение логическими действиями сравнения, анализа, синтеза, установления аналогий и причинно-следственных связей, построения рассуждений; осознанно строить речевое высказывание в соответствии с задачами коммуникации. Вычленять содержащиеся в тексте основные события; сравнивать между собой объекты, описанные в тексте, выделяя 2-3 существенных признака; проводить несложные наблюдения в окружающей среде и ставить опыты, используя простейшее лабораторное </a:t>
            </a:r>
            <a:r>
              <a:rPr lang="ru-RU" sz="1050" dirty="0" err="1"/>
              <a:t>оборудование;создавать</a:t>
            </a:r>
            <a:r>
              <a:rPr lang="ru-RU" sz="1050" dirty="0"/>
              <a:t> и преобразовывать модели и схемы для решения задач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865567"/>
              </p:ext>
            </p:extLst>
          </p:nvPr>
        </p:nvGraphicFramePr>
        <p:xfrm>
          <a:off x="0" y="944723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482139"/>
              </p:ext>
            </p:extLst>
          </p:nvPr>
        </p:nvGraphicFramePr>
        <p:xfrm>
          <a:off x="0" y="4265711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45061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-16986" y="404664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ru-RU" sz="1050" dirty="0" smtClean="0"/>
              <a:t>6.2</a:t>
            </a:r>
            <a:r>
              <a:rPr lang="ru-RU" sz="1050" dirty="0"/>
              <a:t>. Освоение доступных способов изучения природы (наблюдение, измерение, опыт); овладение логическими действиями сравнения, анализа, синтеза, установления аналогий и причинно-следственных связей, построения рассуждений; осознанно строить речевое высказывание в соответствии с задачами коммуникации. Вычленять содержащиеся в тексте основные события; сравнивать между собой объекты, описанные в тексте, выделяя 2-3 существенных признака; проводить несложные наблюдения в окружающей среде и ставить опыты, используя простейшее лабораторное </a:t>
            </a:r>
            <a:r>
              <a:rPr lang="ru-RU" sz="1050" dirty="0" smtClean="0"/>
              <a:t>оборудование; создавать </a:t>
            </a:r>
            <a:r>
              <a:rPr lang="ru-RU" sz="1050" dirty="0"/>
              <a:t>и преобразовывать модели и схемы для решения задач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/>
              <a:t>6.3</a:t>
            </a:r>
            <a:r>
              <a:rPr lang="ru-RU" sz="1200" dirty="0"/>
              <a:t>. Освоение доступных способов изучения природы (наблюдение, измерение, опыт); овладение логическими действиями сравнения, анализа, синтеза, установления аналогий и причинно-следственных связей, построения рассуждений; осознанно строить речевое высказывание в соответствии с задачами коммуникации. Вычленять содержащиеся в тексте основные события; сравнивать между собой объекты, описанные в тексте, выделяя 2-3 существенных признака; проводить несложные наблюдения в окружающей среде и ставить опыты, используя простейшее лабораторное </a:t>
            </a:r>
            <a:r>
              <a:rPr lang="ru-RU" sz="1200" dirty="0" err="1"/>
              <a:t>оборудование;создавать</a:t>
            </a:r>
            <a:r>
              <a:rPr lang="ru-RU" sz="1200" dirty="0"/>
              <a:t> и преобразовывать модели и схемы для решения задач 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4388409"/>
              </p:ext>
            </p:extLst>
          </p:nvPr>
        </p:nvGraphicFramePr>
        <p:xfrm>
          <a:off x="10801" y="1052736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116729"/>
              </p:ext>
            </p:extLst>
          </p:nvPr>
        </p:nvGraphicFramePr>
        <p:xfrm>
          <a:off x="0" y="4265711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02232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050" dirty="0" smtClean="0"/>
              <a:t>7.1</a:t>
            </a:r>
            <a:r>
              <a:rPr lang="ru-RU" sz="1050" dirty="0"/>
              <a:t>. Освоение элементарных правил нравственного поведения в мире природы и людей; использование знаково-символических средств представления информации для создания моделей изучаемых объектов и процессов; осознанно строить речевое высказывание в соответствии с задачами коммуникации. Использовать </a:t>
            </a:r>
            <a:r>
              <a:rPr lang="ru-RU" sz="1050" dirty="0" smtClean="0"/>
              <a:t>знаков символические </a:t>
            </a:r>
            <a:r>
              <a:rPr lang="ru-RU" sz="1050" dirty="0"/>
              <a:t>средства, в том числе модели, для решения задач / выполнять правила безопасного поведения в доме, на улице, природной </a:t>
            </a:r>
            <a:r>
              <a:rPr lang="ru-RU" sz="1050" dirty="0" smtClean="0"/>
              <a:t>среде</a:t>
            </a:r>
            <a:endParaRPr lang="ru-RU" sz="105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50" dirty="0" smtClean="0"/>
              <a:t>7.2</a:t>
            </a:r>
            <a:r>
              <a:rPr lang="ru-RU" sz="1050" dirty="0"/>
              <a:t>. Освоение элементарных правил нравственного поведения в мире природы и людей; использование знаково-символических средств представления информации для создания моделей изучаемых объектов и процессов; осознанно строить речевое высказывание в соответствии с задачами коммуникации. Использовать </a:t>
            </a:r>
            <a:r>
              <a:rPr lang="ru-RU" sz="1050" dirty="0" smtClean="0"/>
              <a:t>знаков символические </a:t>
            </a:r>
            <a:r>
              <a:rPr lang="ru-RU" sz="1050" dirty="0"/>
              <a:t>средства, в том числе модели, для решения задач / выполнять правила безопасного поведения в доме, на улице, природной </a:t>
            </a:r>
            <a:r>
              <a:rPr lang="ru-RU" sz="1050" dirty="0" smtClean="0"/>
              <a:t>среде</a:t>
            </a:r>
            <a:endParaRPr lang="ru-RU" sz="105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642656"/>
              </p:ext>
            </p:extLst>
          </p:nvPr>
        </p:nvGraphicFramePr>
        <p:xfrm>
          <a:off x="15883" y="944723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913033"/>
              </p:ext>
            </p:extLst>
          </p:nvPr>
        </p:nvGraphicFramePr>
        <p:xfrm>
          <a:off x="-16986" y="4265711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46721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8K1</a:t>
            </a:r>
            <a:r>
              <a:rPr lang="ru-RU" sz="1600" dirty="0"/>
              <a:t>. Овладение начальными сведениями о сущности и особенностях объектов, процессов и явлений действительности (социальных); осознанно строить речевое высказывание в соответствии с задачами коммуникации. Оценивать характер взаимоотношений людей в различных социальных группах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37012"/>
            <a:ext cx="9144000" cy="684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 smtClean="0"/>
              <a:t>8K2</a:t>
            </a:r>
            <a:r>
              <a:rPr lang="ru-RU" sz="1600" dirty="0"/>
              <a:t>. Овладение начальными сведениями о сущности и особенностях объектов, процессов и явлений действительности (социальных); осознанно строить речевое высказывание в соответствии с задачами коммуникации. Оценивать характер взаимоотношений людей в различных социальных группах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135985"/>
              </p:ext>
            </p:extLst>
          </p:nvPr>
        </p:nvGraphicFramePr>
        <p:xfrm>
          <a:off x="0" y="1052736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56961"/>
              </p:ext>
            </p:extLst>
          </p:nvPr>
        </p:nvGraphicFramePr>
        <p:xfrm>
          <a:off x="0" y="4284101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36572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8K3</a:t>
            </a:r>
            <a:r>
              <a:rPr lang="ru-RU" sz="1600" dirty="0"/>
              <a:t>. Овладение начальными сведениями о сущности и особенностях объектов, процессов и явлений действительности (социальных); осознанно строить речевое высказывание в соответствии с задачами коммуникации. Оценивать характер взаимоотношений людей в различных социальных группах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33108"/>
              </p:ext>
            </p:extLst>
          </p:nvPr>
        </p:nvGraphicFramePr>
        <p:xfrm>
          <a:off x="0" y="1124744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0888" y="3573016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/>
              <a:t>9</a:t>
            </a:r>
            <a:r>
              <a:rPr lang="ru-RU" sz="1200" dirty="0"/>
              <a:t>. </a:t>
            </a:r>
            <a:r>
              <a:rPr lang="ru-RU" sz="1200" dirty="0" err="1"/>
              <a:t>Сформированность</a:t>
            </a:r>
            <a:r>
              <a:rPr lang="ru-RU" sz="1200" dirty="0"/>
              <a:t> уважительного отношения к России, своей семье, культуре нашей страны, её современной жизни; готовность излагать свое мнение и аргументировать свою точку зрения; осознанно строить речевое высказывание в соответствии с задачами коммуникации. [Будут сформированы] основы гражданской идентичности, своей этнической принадлежности в форме осознания «Я» как члена семьи, представителя народа, гражданина России; осознавать свою неразрывную связь с разнообразными окружающими социальными </a:t>
            </a:r>
            <a:r>
              <a:rPr lang="ru-RU" sz="1200" dirty="0" smtClean="0"/>
              <a:t>группами</a:t>
            </a:r>
            <a:endParaRPr lang="ru-RU" sz="1200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0882"/>
              </p:ext>
            </p:extLst>
          </p:nvPr>
        </p:nvGraphicFramePr>
        <p:xfrm>
          <a:off x="-24347" y="4277979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44955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200" dirty="0" smtClean="0"/>
              <a:t>10.1</a:t>
            </a:r>
            <a:r>
              <a:rPr lang="ru-RU" sz="1200" dirty="0"/>
              <a:t>. </a:t>
            </a:r>
            <a:r>
              <a:rPr lang="ru-RU" sz="1200" dirty="0" err="1"/>
              <a:t>Сформированность</a:t>
            </a:r>
            <a:r>
              <a:rPr lang="ru-RU" sz="1200" dirty="0"/>
              <a:t> уважительного отношения к родному краю; осознанно строить речевое высказывание в соответствии с задачами коммуникации. [Будут сформированы] основы гражданской идентичности, своей этнической принадлежности в форме осознания «Я» как члена семьи, представителя народа, гражданина России; описывать достопримечательности столицы и родного края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888" y="3573016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 smtClean="0"/>
              <a:t>10.2K1</a:t>
            </a:r>
            <a:r>
              <a:rPr lang="ru-RU" sz="1200" dirty="0"/>
              <a:t>. </a:t>
            </a:r>
            <a:r>
              <a:rPr lang="ru-RU" sz="1200" dirty="0" err="1"/>
              <a:t>Сформированность</a:t>
            </a:r>
            <a:r>
              <a:rPr lang="ru-RU" sz="1200" dirty="0"/>
              <a:t> уважительного отношения к родному краю; осознанно строить речевое высказывание в соответствии с задачами коммуникации. [Будут сформированы] основы гражданской идентичности, своей этнической принадлежности в форме осознания «Я» как члена семьи, представителя народа, гражданина России; описывать достопримечательности столицы и родного края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784279"/>
              </p:ext>
            </p:extLst>
          </p:nvPr>
        </p:nvGraphicFramePr>
        <p:xfrm>
          <a:off x="10888" y="1005650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654942"/>
              </p:ext>
            </p:extLst>
          </p:nvPr>
        </p:nvGraphicFramePr>
        <p:xfrm>
          <a:off x="0" y="4293096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09028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ru-RU" sz="1200" dirty="0" smtClean="0"/>
              <a:t>10.2K2</a:t>
            </a:r>
            <a:r>
              <a:rPr lang="ru-RU" sz="1200" dirty="0"/>
              <a:t>. </a:t>
            </a:r>
            <a:r>
              <a:rPr lang="ru-RU" sz="1200" dirty="0" err="1"/>
              <a:t>Сформированность</a:t>
            </a:r>
            <a:r>
              <a:rPr lang="ru-RU" sz="1200" dirty="0"/>
              <a:t> уважительного отношения к родному краю; осознанно строить речевое высказывание в соответствии с задачами коммуникации. [Будут сформированы] основы гражданской идентичности, своей этнической принадлежности в форме осознания «Я» как члена семьи, представителя народа, гражданина России; описывать достопримечательности столицы и родного края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888" y="3573016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10.2K3. </a:t>
            </a:r>
            <a:r>
              <a:rPr lang="ru-RU" sz="1800" dirty="0" err="1"/>
              <a:t>Сформированность</a:t>
            </a:r>
            <a:r>
              <a:rPr lang="ru-RU" sz="1800" dirty="0"/>
              <a:t> уважительного отношения к родному краю; осознанно строить речевое высказывание в соответствии с задачами коммуникации. 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290669"/>
              </p:ext>
            </p:extLst>
          </p:nvPr>
        </p:nvGraphicFramePr>
        <p:xfrm>
          <a:off x="0" y="976775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562330"/>
              </p:ext>
            </p:extLst>
          </p:nvPr>
        </p:nvGraphicFramePr>
        <p:xfrm>
          <a:off x="0" y="4255226"/>
          <a:ext cx="9144000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710499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834961"/>
              </p:ext>
            </p:extLst>
          </p:nvPr>
        </p:nvGraphicFramePr>
        <p:xfrm>
          <a:off x="-3992" y="332656"/>
          <a:ext cx="9147992" cy="6525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0931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/>
          <a:lstStyle/>
          <a:p>
            <a:pPr algn="ctr"/>
            <a:r>
              <a:rPr lang="ru-RU" dirty="0" smtClean="0"/>
              <a:t>Сравнение отметок с отметками по журналу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241867"/>
              </p:ext>
            </p:extLst>
          </p:nvPr>
        </p:nvGraphicFramePr>
        <p:xfrm>
          <a:off x="251520" y="1844824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59459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Сравнение отметок с отметками по </a:t>
            </a:r>
            <a:r>
              <a:rPr lang="ru-RU" sz="3200" dirty="0" smtClean="0"/>
              <a:t>журналу </a:t>
            </a:r>
            <a:br>
              <a:rPr lang="ru-RU" sz="3200" dirty="0" smtClean="0"/>
            </a:br>
            <a:r>
              <a:rPr lang="ru-RU" sz="3200" dirty="0" smtClean="0"/>
              <a:t>(по ОО с углубленным изучением предмета)</a:t>
            </a:r>
            <a:endParaRPr lang="ru-RU" sz="32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033214"/>
              </p:ext>
            </p:extLst>
          </p:nvPr>
        </p:nvGraphicFramePr>
        <p:xfrm>
          <a:off x="42264" y="2420888"/>
          <a:ext cx="907676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170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Сравнение отметок с отметками по журналу </a:t>
            </a:r>
            <a:br>
              <a:rPr lang="ru-RU" sz="3200" dirty="0"/>
            </a:br>
            <a:r>
              <a:rPr lang="ru-RU" sz="3200" dirty="0"/>
              <a:t>(по ОО)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667595"/>
              </p:ext>
            </p:extLst>
          </p:nvPr>
        </p:nvGraphicFramePr>
        <p:xfrm>
          <a:off x="179512" y="2132856"/>
          <a:ext cx="873721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49853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Сравнение отметок с отметками по </a:t>
            </a:r>
            <a:r>
              <a:rPr lang="ru-RU" sz="3200" dirty="0" smtClean="0"/>
              <a:t>журналу </a:t>
            </a:r>
            <a:br>
              <a:rPr lang="ru-RU" sz="3200" dirty="0" smtClean="0"/>
            </a:br>
            <a:r>
              <a:rPr lang="ru-RU" sz="3200" dirty="0" smtClean="0"/>
              <a:t>(по ОО)</a:t>
            </a:r>
            <a:endParaRPr lang="ru-RU" sz="32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252538"/>
              </p:ext>
            </p:extLst>
          </p:nvPr>
        </p:nvGraphicFramePr>
        <p:xfrm>
          <a:off x="23867" y="2276872"/>
          <a:ext cx="908553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87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80920" cy="2088232"/>
          </a:xfrm>
        </p:spPr>
        <p:txBody>
          <a:bodyPr/>
          <a:lstStyle/>
          <a:p>
            <a:pPr algn="ctr"/>
            <a:r>
              <a:rPr lang="ru-RU" u="sng" dirty="0" smtClean="0"/>
              <a:t>Достижение планируемых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78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944216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1K1. Умение писать текст под диктовку, соблюдая в практике письма изученные орфографические и пунктуационные нормы. Писать под диктовку тексты в соответствии с изученными правилами правописания; проверять предложенный текст, находить и исправлять орфографические и пунктуационные ошибки. Осознавать место возможного возникновения орфографической ошибки; при работе над ошибками осознавать причины появления ошибки и определять способы действий, помогающие предотвратить ее в последующих письменных работах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1148639"/>
              </p:ext>
            </p:extLst>
          </p:nvPr>
        </p:nvGraphicFramePr>
        <p:xfrm>
          <a:off x="-12895" y="2636912"/>
          <a:ext cx="9172778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000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944216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1K2. Умение писать текст под диктовку, соблюдая в практике письма изученные орфографические и пунктуационные нормы. Писать под диктовку тексты в соответствии с изученными правилами правописания; проверять предложенный текст, находить и исправлять орфографические и пунктуационные ошибки. Осознавать место возможного возникновения орфографической ошибки; при работе над ошибками осознавать причины появления ошибки и определять способы действий, помогающие предотвратить ее в последующих письменных работах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284807"/>
              </p:ext>
            </p:extLst>
          </p:nvPr>
        </p:nvGraphicFramePr>
        <p:xfrm>
          <a:off x="-28514" y="2348880"/>
          <a:ext cx="9172513" cy="45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9600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</TotalTime>
  <Words>2573</Words>
  <Application>Microsoft Office PowerPoint</Application>
  <PresentationFormat>Экран (4:3)</PresentationFormat>
  <Paragraphs>91</Paragraphs>
  <Slides>60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Ясность</vt:lpstr>
      <vt:lpstr>Результаты ВПР  2020-2021</vt:lpstr>
      <vt:lpstr>Русский язык</vt:lpstr>
      <vt:lpstr>Статистика по отметкам</vt:lpstr>
      <vt:lpstr>Презентация PowerPoint</vt:lpstr>
      <vt:lpstr>Сравнение отметок с отметками по журналу  (по ОО с углубленным изучением предмета)</vt:lpstr>
      <vt:lpstr>Сравнение отметок с отметками по журналу  (по ОО)</vt:lpstr>
      <vt:lpstr>Достижение планируемых результатов</vt:lpstr>
      <vt:lpstr>1K1. Умение писать текст под диктовку, соблюдая в практике письма изученные орфографические и пунктуационные нормы. Писать под диктовку тексты в соответствии с изученными правилами правописания; проверять предложенный текст, находить и исправлять орфографические и пунктуационные ошибки. Осознавать место возможного возникновения орфографической ошибки; при работе над ошибками осознавать причины появления ошибки и определять способы действий, помогающие предотвратить ее в последующих письменных работах</vt:lpstr>
      <vt:lpstr>1K2. Умение писать текст под диктовку, соблюдая в практике письма изученные орфографические и пунктуационные нормы. Писать под диктовку тексты в соответствии с изученными правилами правописания; проверять предложенный текст, находить и исправлять орфографические и пунктуационные ошибки. Осознавать место возможного возникновения орфографической ошибки; при работе над ошибками осознавать причины появления ошибки и определять способы действий, помогающие предотвратить ее в последующих письменных работах</vt:lpstr>
      <vt:lpstr>2. Умение распознавать однородные члены предложения. Выделять предложения с однородными членами</vt:lpstr>
      <vt:lpstr>3.2. Умение распознавать части речи. Распознавать грамматические признаки слов; с учетом совокупности выявленных признаков (что называет, на какие вопросы отвечает, как изменяется) относить слова к определенной группе основных частей речи</vt:lpstr>
      <vt:lpstr>5. Умение классифицировать согласные звуки. Характеризовать звуки русского языка: согласные звонкие/глухие</vt:lpstr>
      <vt:lpstr>7. Умение составлять план прочитанного текста (адекватно воспроизводить прочитанный текст с заданной степенью свернутости) в письменной форме, соблюдая нормы построения предложения и словоупотребления. Делить тексты на смысловые части, составлять план текста</vt:lpstr>
      <vt:lpstr>9. Умение распознавать значение слова; адекватно формулировать значение слова в письменной форме, соблюдая нормы построения предложения и словоупотребления. Определять значение слова по тексту </vt:lpstr>
      <vt:lpstr>11. Умение классифицировать слова по составу. Находить в словах с однозначно выделяемыми морфемами окончание, корень, приставку, суффикс</vt:lpstr>
      <vt:lpstr>12.2. Умение распознавать имена существительные в предложении, распознавать грамматические признаки имени существительного. Распознавать грамматические признаки слов, с учетом совокупности выявленных признаков относить слова к определенной группе основных частей речи / Проводить морфологический разбор имен существительных по предложенному в учебнике алгоритму; оценивать правильность проведения морфологического разбора; находить в тексте предлоги с именами существительными, к которым они относятся</vt:lpstr>
      <vt:lpstr>13.2. Умение распознавать имена прилагательные в предложении, распознавать грамматические признаки имени прилагательного. Распознавать грамматические признаки слов, с учетом совокупности выявленных признаков относить слова к определенной группе основных частей речи / Проводить морфологический разбор имен прилагательных по предложенному в учебнике алгоритму, оценивать правильность проведения морфологического разбора</vt:lpstr>
      <vt:lpstr>15.1. Умение на основе данной информации  и собственного жизненного опыта обучающихся определять конкретную жизненную ситуацию для адекватной интерпретации данной информации, соблюдая при письме изученные орфографические и пунктуационные нормы. Интерпретация содержащейся в тексте информации</vt:lpstr>
      <vt:lpstr>Презентация PowerPoint</vt:lpstr>
      <vt:lpstr>Сравнение отметок с отметками по журналу</vt:lpstr>
      <vt:lpstr>Сравнение отметок с отметками по журналу  (по ОО с углубленным изучением предмета)</vt:lpstr>
      <vt:lpstr>Сравнение отметок с отметками по журналу  (по ОО)</vt:lpstr>
      <vt:lpstr>Математика</vt:lpstr>
      <vt:lpstr>Статистика по отметкам</vt:lpstr>
      <vt:lpstr>Презентация PowerPoint</vt:lpstr>
      <vt:lpstr>Сравнение отметок с отметками по журналу  (по ОО с углубленным изучением предмета)</vt:lpstr>
      <vt:lpstr>Сравнение отметок с отметками по журналу  (по ОО)</vt:lpstr>
      <vt:lpstr>Достижение планируемых результатов</vt:lpstr>
      <vt:lpstr>2. Умение выполнять арифметические действия с числами и числовыми выражениями. Вычислять значение числового выражения (содержащего 2–3 арифметических действия, со скобками и без скобок).</vt:lpstr>
      <vt:lpstr>3. Использование начальных математических знаний для описания и объяснения окружающих предметов, процессов, явлений, для оценки количественных и пространственных отношений предметов, процессов, явлений. Решать арифметическим способом (в 1–2 действия) учебные задачи и задачи, связанные с повседневной жизнью.</vt:lpstr>
      <vt:lpstr>5.1. Умение исследовать, распознавать геометрические фигуры. Вычислять периметр треугольника, прямоугольника и квадрата, площадь прямоугольника и квадрата.</vt:lpstr>
      <vt:lpstr>6.1. Умение работать с таблицами, схемами, графиками диаграммами. Читать несложные готовые таблицы.</vt:lpstr>
      <vt:lpstr>7. Умение выполнять арифметические действия с числами и числовыми выражениями. Выполнять письменно действия с многозначными числами (сложение, вычитание, умножение и деление на однозначное, двузначное числа в пределах 10 000) с использованием таблиц сложения и умножения чисел, алгоритмов письменных арифметических действий (в том числе деления с остатком).</vt:lpstr>
      <vt:lpstr>9.1. Овладение основами логического и алгоритмического мышления. Интерпретировать информацию, полученную при проведении несложных исследований (объяснять, сравнивать и обобщать данные, делать выводы и прогнозы).</vt:lpstr>
      <vt:lpstr>10. Овладение основами логического и алгоритмического мышления Собирать, представлять, интерпретировать информацию</vt:lpstr>
      <vt:lpstr>12. Овладение основами логического и алгоритмического мышления. Решать задачи в 3–4 действия.</vt:lpstr>
      <vt:lpstr>Презентация PowerPoint</vt:lpstr>
      <vt:lpstr>Сравнение отметок с отметками по журналу</vt:lpstr>
      <vt:lpstr>Сравнение отметок с отметками по журналу  (по ОО с углубленным изучением предмета)</vt:lpstr>
      <vt:lpstr>Сравнение отметок с отметками по журналу  (по ОО)</vt:lpstr>
      <vt:lpstr>Окружающий мир</vt:lpstr>
      <vt:lpstr>Статистика по отметкам</vt:lpstr>
      <vt:lpstr>Презентация PowerPoint</vt:lpstr>
      <vt:lpstr>Сравнение отметок с отметками по журналу  (по ОО с углубленным изучением предмета)</vt:lpstr>
      <vt:lpstr>Сравнение отметок с отметками по журналу  (по ОО)</vt:lpstr>
      <vt:lpstr>Достижение планируемых результатов</vt:lpstr>
      <vt:lpstr>2. Использование различных способов анализа, организации, передачи и интерпретации информации в соответствии с познавательными задачами; освоение доступных способов изучения природы. Использовать знаково­символические средства для решения задач; понимать информацию, представленную разными способами: словесно, в виде таблицы, схемы.</vt:lpstr>
      <vt:lpstr>3.1. Овладение начальными сведениями о сущности и особенностях объектов, процессов и явлений действительности (природных, социальных, культурных, технических и др.); овладение логическими действиями анализа, синтеза, обобщения, классификации по родовидовым признакам. Использовать готовые модели (глобус, карту, план) для объяснения явлений или описания свойств объектов; обнаруживать простейшие взаимосвязи между живой и неживой природой, взаимосвязи в живой природе. </vt:lpstr>
      <vt:lpstr>3.3. Овладение начальными сведениями о сущности и особенностях объектов, процессов и явлений действительности (природных, социальных, культурных, технических и др.); овладение логическими действиями анализа, синтеза, обобщения, классификации по родовидовым признакам. Использовать готовые модели (глобус, карту, план) для объяснения явлений или описания свойств объектов; обнаруживать простейшие взаимосвязи между живой и неживой природой, взаимосвязи в живой природе. </vt:lpstr>
      <vt:lpstr>5. Освоение элементарных норм здоровьесберегающего поведения в природной и социальной среде. Понимать необходимость здорового образа жизни, соблюдения правил безопасного поведения; использовать знания о строении и функционировании организма человека для сохранения и укрепления своего здоровья.</vt:lpstr>
      <vt:lpstr>6.2. Освоение доступных способов изучения природы (наблюдение, измерение, опыт); овладение логическими действиями сравнения, анализа, синтеза, установления аналогий и причинно-следственных связей, построения рассуждений; осознанно строить речевое высказывание в соответствии с задачами коммуникации. Вычленять содержащиеся в тексте основные события; сравнивать между собой объекты, описанные в тексте, выделяя 2-3 существенных признака; проводить несложные наблюдения в окружающей среде и ставить опыты, используя простейшее лабораторное оборудование; создавать и преобразовывать модели и схемы для решения задач </vt:lpstr>
      <vt:lpstr>7.1. Освоение элементарных правил нравственного поведения в мире природы и людей; использование знаково-символических средств представления информации для создания моделей изучаемых объектов и процессов; осознанно строить речевое высказывание в соответствии с задачами коммуникации. Использовать знаков символические средства, в том числе модели, для решения задач / выполнять правила безопасного поведения в доме, на улице, природной среде</vt:lpstr>
      <vt:lpstr>8K1. Овладение начальными сведениями о сущности и особенностях объектов, процессов и явлений действительности (социальных); осознанно строить речевое высказывание в соответствии с задачами коммуникации. Оценивать характер взаимоотношений людей в различных социальных группах.</vt:lpstr>
      <vt:lpstr>8K3. Овладение начальными сведениями о сущности и особенностях объектов, процессов и явлений действительности (социальных); осознанно строить речевое высказывание в соответствии с задачами коммуникации. Оценивать характер взаимоотношений людей в различных социальных группах.</vt:lpstr>
      <vt:lpstr>10.1. Сформированность уважительного отношения к родному краю; осознанно строить речевое высказывание в соответствии с задачами коммуникации. [Будут сформированы] основы гражданской идентичности, своей этнической принадлежности в форме осознания «Я» как члена семьи, представителя народа, гражданина России; описывать достопримечательности столицы и родного края.</vt:lpstr>
      <vt:lpstr>10.2K2. Сформированность уважительного отношения к родному краю; осознанно строить речевое высказывание в соответствии с задачами коммуникации. [Будут сформированы] основы гражданской идентичности, своей этнической принадлежности в форме осознания «Я» как члена семьи, представителя народа, гражданина России; описывать достопримечательности столицы и родного края.</vt:lpstr>
      <vt:lpstr>Презентация PowerPoint</vt:lpstr>
      <vt:lpstr>Сравнение отметок с отметками по журналу</vt:lpstr>
      <vt:lpstr>Сравнение отметок с отметками по журналу  (по ОО с углубленным изучением предмета)</vt:lpstr>
      <vt:lpstr>Сравнение отметок с отметками по журналу  (по ОО)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ВПР 2020-2021</dc:title>
  <dc:creator>user</dc:creator>
  <cp:lastModifiedBy>user</cp:lastModifiedBy>
  <cp:revision>21</cp:revision>
  <dcterms:created xsi:type="dcterms:W3CDTF">2020-12-17T10:33:52Z</dcterms:created>
  <dcterms:modified xsi:type="dcterms:W3CDTF">2020-12-18T11:57:47Z</dcterms:modified>
</cp:coreProperties>
</file>