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8" r:id="rId6"/>
    <p:sldId id="265" r:id="rId7"/>
    <p:sldId id="269" r:id="rId8"/>
    <p:sldId id="264" r:id="rId9"/>
    <p:sldId id="267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828A73-6ED6-4DDD-A4B6-0E7257CBBEC4}" type="doc">
      <dgm:prSet loTypeId="urn:microsoft.com/office/officeart/2005/8/layout/radial5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002EC99-87FA-4494-A4BA-E05BC9297E45}">
      <dgm:prSet phldrT="[Текст]" custT="1"/>
      <dgm:spPr>
        <a:xfrm>
          <a:off x="3312380" y="1224142"/>
          <a:ext cx="1340879" cy="87480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200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Несплошной</a:t>
          </a:r>
          <a:endParaRPr lang="ru-RU" sz="1200" b="1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r>
            <a:rPr lang="ru-RU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текст 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EBFD6F9-D8D9-4BE1-9421-F1217A9D1585}" type="parTrans" cxnId="{2AE518C9-E5B6-48B8-A290-5A603B417CF8}">
      <dgm:prSet/>
      <dgm:spPr/>
      <dgm:t>
        <a:bodyPr/>
        <a:lstStyle/>
        <a:p>
          <a:endParaRPr lang="ru-RU"/>
        </a:p>
      </dgm:t>
    </dgm:pt>
    <dgm:pt modelId="{CF57FF5D-5C36-4134-A7FA-D495F625C12D}" type="sibTrans" cxnId="{2AE518C9-E5B6-48B8-A290-5A603B417CF8}">
      <dgm:prSet/>
      <dgm:spPr/>
      <dgm:t>
        <a:bodyPr/>
        <a:lstStyle/>
        <a:p>
          <a:endParaRPr lang="ru-RU"/>
        </a:p>
      </dgm:t>
    </dgm:pt>
    <dgm:pt modelId="{A51B41CD-5400-4F66-A7D3-9F7708384D49}">
      <dgm:prSet phldrT="[Текст]" custT="1"/>
      <dgm:spPr>
        <a:xfrm>
          <a:off x="2666160" y="2846"/>
          <a:ext cx="2756606" cy="87480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Входные билеты, афиши, объявления, рекламные постеры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2DFD610-455E-444E-AB94-FED196943277}" type="parTrans" cxnId="{0AF85886-3665-4579-B754-D79AFF68CCEB}">
      <dgm:prSet/>
      <dgm:spPr>
        <a:xfrm rot="16373370">
          <a:off x="3921359" y="907471"/>
          <a:ext cx="184030" cy="297432"/>
        </a:xfrm>
        <a:prstGeom prst="rightArrow">
          <a:avLst>
            <a:gd name="adj1" fmla="val 60000"/>
            <a:gd name="adj2" fmla="val 50000"/>
          </a:avLst>
        </a:prstGeom>
        <a:solidFill>
          <a:srgbClr val="006600"/>
        </a:solidFill>
        <a:ln>
          <a:solidFill>
            <a:srgbClr val="0066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D49EAB2-1553-4619-A605-E50092DC2E4C}" type="sibTrans" cxnId="{0AF85886-3665-4579-B754-D79AFF68CCEB}">
      <dgm:prSet/>
      <dgm:spPr/>
      <dgm:t>
        <a:bodyPr/>
        <a:lstStyle/>
        <a:p>
          <a:endParaRPr lang="ru-RU"/>
        </a:p>
      </dgm:t>
    </dgm:pt>
    <dgm:pt modelId="{36877B80-C708-48A4-B502-10B9A3FF06F5}">
      <dgm:prSet phldrT="[Текст]" custT="1"/>
      <dgm:spPr>
        <a:xfrm>
          <a:off x="4968547" y="1224131"/>
          <a:ext cx="2193120" cy="87480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rgbClr val="006600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softRound"/>
        </a:sp3d>
      </dgm:spPr>
      <dgm:t>
        <a:bodyPr/>
        <a:lstStyle/>
        <a:p>
          <a:r>
            <a:rPr lang="ru-RU" sz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Географические карты; планы местности, помещений</a:t>
          </a:r>
          <a:endParaRPr lang="ru-RU" sz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B5401F3-6ADD-4F1C-91FE-043132F544A8}" type="parTrans" cxnId="{D8F8AC8C-2A44-49F2-8A3C-F7A419EC3B2E}">
      <dgm:prSet/>
      <dgm:spPr>
        <a:xfrm rot="21599982">
          <a:off x="4722623" y="1512822"/>
          <a:ext cx="167102" cy="297432"/>
        </a:xfrm>
        <a:prstGeom prst="rightArrow">
          <a:avLst>
            <a:gd name="adj1" fmla="val 60000"/>
            <a:gd name="adj2" fmla="val 50000"/>
          </a:avLst>
        </a:prstGeom>
        <a:solidFill>
          <a:srgbClr val="006600"/>
        </a:solidFill>
        <a:ln>
          <a:solidFill>
            <a:srgbClr val="0066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3F29881-E97F-4DBA-9320-76D11684279D}" type="sibTrans" cxnId="{D8F8AC8C-2A44-49F2-8A3C-F7A419EC3B2E}">
      <dgm:prSet/>
      <dgm:spPr/>
      <dgm:t>
        <a:bodyPr/>
        <a:lstStyle/>
        <a:p>
          <a:endParaRPr lang="ru-RU"/>
        </a:p>
      </dgm:t>
    </dgm:pt>
    <dgm:pt modelId="{3F24495B-9BDD-48FB-AD85-D26C8B4A41AD}">
      <dgm:prSet phldrT="[Текст]" custT="1"/>
      <dgm:spPr>
        <a:xfrm>
          <a:off x="2666160" y="2450970"/>
          <a:ext cx="2756606" cy="87480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Обложки журналов, меню, 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8A600C5-9C20-47EA-B401-ACEA63795830}" type="parTrans" cxnId="{6D5A135E-1F19-4D77-8435-503779D2124A}">
      <dgm:prSet/>
      <dgm:spPr>
        <a:xfrm rot="5227411">
          <a:off x="3919890" y="2120867"/>
          <a:ext cx="186963" cy="297432"/>
        </a:xfrm>
        <a:prstGeom prst="rightArrow">
          <a:avLst>
            <a:gd name="adj1" fmla="val 60000"/>
            <a:gd name="adj2" fmla="val 50000"/>
          </a:avLst>
        </a:prstGeom>
        <a:solidFill>
          <a:srgbClr val="006600"/>
        </a:solidFill>
        <a:ln>
          <a:solidFill>
            <a:srgbClr val="0066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C5F96B6-8512-47B1-A49A-BA76E0BC8569}" type="sibTrans" cxnId="{6D5A135E-1F19-4D77-8435-503779D2124A}">
      <dgm:prSet/>
      <dgm:spPr/>
      <dgm:t>
        <a:bodyPr/>
        <a:lstStyle/>
        <a:p>
          <a:endParaRPr lang="ru-RU"/>
        </a:p>
      </dgm:t>
    </dgm:pt>
    <dgm:pt modelId="{E6B1ABC0-F71D-459B-B1E0-A70D014463CA}">
      <dgm:prSet phldrT="[Текст]" custT="1"/>
      <dgm:spPr>
        <a:xfrm>
          <a:off x="1008111" y="1224142"/>
          <a:ext cx="1953153" cy="87480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Графики, диаграммы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схемы, таблицы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DA6C57B-E4EA-481D-9A61-08521521D0A6}" type="parTrans" cxnId="{1309C712-CC8B-4D57-A98C-0A34CC16780C}">
      <dgm:prSet/>
      <dgm:spPr>
        <a:xfrm rot="10800000">
          <a:off x="3049043" y="1512827"/>
          <a:ext cx="186091" cy="297432"/>
        </a:xfrm>
        <a:prstGeom prst="rightArrow">
          <a:avLst>
            <a:gd name="adj1" fmla="val 60000"/>
            <a:gd name="adj2" fmla="val 50000"/>
          </a:avLst>
        </a:prstGeom>
        <a:solidFill>
          <a:srgbClr val="006600"/>
        </a:solidFill>
        <a:ln>
          <a:solidFill>
            <a:srgbClr val="0066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CDE3FA7-F8D0-4B33-9229-11DAFBD80507}" type="sibTrans" cxnId="{1309C712-CC8B-4D57-A98C-0A34CC16780C}">
      <dgm:prSet/>
      <dgm:spPr/>
      <dgm:t>
        <a:bodyPr/>
        <a:lstStyle/>
        <a:p>
          <a:endParaRPr lang="ru-RU"/>
        </a:p>
      </dgm:t>
    </dgm:pt>
    <dgm:pt modelId="{EB163408-02B6-4C6B-874E-79804F360F22}" type="pres">
      <dgm:prSet presAssocID="{E1828A73-6ED6-4DDD-A4B6-0E7257CBBE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15226D-9761-4E2C-9F2E-E3D7B6FF2CC8}" type="pres">
      <dgm:prSet presAssocID="{1002EC99-87FA-4494-A4BA-E05BC9297E45}" presName="centerShape" presStyleLbl="node0" presStyleIdx="0" presStyleCnt="1" custScaleX="153278" custLinFactNeighborX="-2518" custLinFactNeighborY="-113"/>
      <dgm:spPr/>
      <dgm:t>
        <a:bodyPr/>
        <a:lstStyle/>
        <a:p>
          <a:endParaRPr lang="ru-RU"/>
        </a:p>
      </dgm:t>
    </dgm:pt>
    <dgm:pt modelId="{8A650617-ED0B-4448-A731-9E51FF29BE58}" type="pres">
      <dgm:prSet presAssocID="{52DFD610-455E-444E-AB94-FED196943277}" presName="parTrans" presStyleLbl="sibTrans2D1" presStyleIdx="0" presStyleCnt="4"/>
      <dgm:spPr/>
      <dgm:t>
        <a:bodyPr/>
        <a:lstStyle/>
        <a:p>
          <a:endParaRPr lang="ru-RU"/>
        </a:p>
      </dgm:t>
    </dgm:pt>
    <dgm:pt modelId="{56701D61-F10D-41CD-A3E8-16397D898E31}" type="pres">
      <dgm:prSet presAssocID="{52DFD610-455E-444E-AB94-FED19694327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DB6C72F-8D3E-4B70-A589-4A26C3957A88}" type="pres">
      <dgm:prSet presAssocID="{A51B41CD-5400-4F66-A7D3-9F7708384D49}" presName="node" presStyleLbl="node1" presStyleIdx="0" presStyleCnt="4" custScaleX="315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41516-C97F-490F-9CA1-94F70B1C3896}" type="pres">
      <dgm:prSet presAssocID="{FB5401F3-6ADD-4F1C-91FE-043132F544A8}" presName="parTrans" presStyleLbl="sibTrans2D1" presStyleIdx="1" presStyleCnt="4"/>
      <dgm:spPr/>
      <dgm:t>
        <a:bodyPr/>
        <a:lstStyle/>
        <a:p>
          <a:endParaRPr lang="ru-RU"/>
        </a:p>
      </dgm:t>
    </dgm:pt>
    <dgm:pt modelId="{3486FEAB-5EB4-4E23-990D-0905FC9BC802}" type="pres">
      <dgm:prSet presAssocID="{FB5401F3-6ADD-4F1C-91FE-043132F544A8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B016DB7-4E3E-4CAB-827A-52A0284249AC}" type="pres">
      <dgm:prSet presAssocID="{36877B80-C708-48A4-B502-10B9A3FF06F5}" presName="node" presStyleLbl="node1" presStyleIdx="1" presStyleCnt="4" custScaleX="250699" custRadScaleRad="165077" custRadScaleInc="-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61453-1440-4421-B855-2634FB26D8B5}" type="pres">
      <dgm:prSet presAssocID="{F8A600C5-9C20-47EA-B401-ACEA63795830}" presName="parTrans" presStyleLbl="sibTrans2D1" presStyleIdx="2" presStyleCnt="4"/>
      <dgm:spPr/>
      <dgm:t>
        <a:bodyPr/>
        <a:lstStyle/>
        <a:p>
          <a:endParaRPr lang="ru-RU"/>
        </a:p>
      </dgm:t>
    </dgm:pt>
    <dgm:pt modelId="{05AE3AF4-BC2F-493D-9EDE-DFDAB99960A4}" type="pres">
      <dgm:prSet presAssocID="{F8A600C5-9C20-47EA-B401-ACEA6379583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CC44CF2-6674-41D4-AB26-52C94426D68E}" type="pres">
      <dgm:prSet presAssocID="{3F24495B-9BDD-48FB-AD85-D26C8B4A41AD}" presName="node" presStyleLbl="node1" presStyleIdx="2" presStyleCnt="4" custScaleX="315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A9507-A82F-480A-9521-618A52DB8519}" type="pres">
      <dgm:prSet presAssocID="{9DA6C57B-E4EA-481D-9A61-08521521D0A6}" presName="parTrans" presStyleLbl="sibTrans2D1" presStyleIdx="3" presStyleCnt="4"/>
      <dgm:spPr/>
      <dgm:t>
        <a:bodyPr/>
        <a:lstStyle/>
        <a:p>
          <a:endParaRPr lang="ru-RU"/>
        </a:p>
      </dgm:t>
    </dgm:pt>
    <dgm:pt modelId="{B8AD22C9-7CA7-45EE-BCD9-8601616BBF08}" type="pres">
      <dgm:prSet presAssocID="{9DA6C57B-E4EA-481D-9A61-08521521D0A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BAF1F9F-CC32-4257-9527-E2B270393DA3}" type="pres">
      <dgm:prSet presAssocID="{E6B1ABC0-F71D-459B-B1E0-A70D014463CA}" presName="node" presStyleLbl="node1" presStyleIdx="3" presStyleCnt="4" custScaleX="223268" custRadScaleRad="168274" custRadScaleInc="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1E5C07-E415-4F6A-AC96-A934B2BBE4CB}" type="presOf" srcId="{52DFD610-455E-444E-AB94-FED196943277}" destId="{56701D61-F10D-41CD-A3E8-16397D898E31}" srcOrd="1" destOrd="0" presId="urn:microsoft.com/office/officeart/2005/8/layout/radial5"/>
    <dgm:cxn modelId="{42AD292F-8BE5-4EF4-AF63-3BBA99CEEBE0}" type="presOf" srcId="{E6B1ABC0-F71D-459B-B1E0-A70D014463CA}" destId="{5BAF1F9F-CC32-4257-9527-E2B270393DA3}" srcOrd="0" destOrd="0" presId="urn:microsoft.com/office/officeart/2005/8/layout/radial5"/>
    <dgm:cxn modelId="{72B16ED2-A802-484E-A8B0-46045E82698A}" type="presOf" srcId="{9DA6C57B-E4EA-481D-9A61-08521521D0A6}" destId="{91AA9507-A82F-480A-9521-618A52DB8519}" srcOrd="0" destOrd="0" presId="urn:microsoft.com/office/officeart/2005/8/layout/radial5"/>
    <dgm:cxn modelId="{2AE518C9-E5B6-48B8-A290-5A603B417CF8}" srcId="{E1828A73-6ED6-4DDD-A4B6-0E7257CBBEC4}" destId="{1002EC99-87FA-4494-A4BA-E05BC9297E45}" srcOrd="0" destOrd="0" parTransId="{EEBFD6F9-D8D9-4BE1-9421-F1217A9D1585}" sibTransId="{CF57FF5D-5C36-4134-A7FA-D495F625C12D}"/>
    <dgm:cxn modelId="{4D506445-DDF9-497A-92CF-0A2943D7CDB4}" type="presOf" srcId="{FB5401F3-6ADD-4F1C-91FE-043132F544A8}" destId="{B7441516-C97F-490F-9CA1-94F70B1C3896}" srcOrd="0" destOrd="0" presId="urn:microsoft.com/office/officeart/2005/8/layout/radial5"/>
    <dgm:cxn modelId="{D8F8AC8C-2A44-49F2-8A3C-F7A419EC3B2E}" srcId="{1002EC99-87FA-4494-A4BA-E05BC9297E45}" destId="{36877B80-C708-48A4-B502-10B9A3FF06F5}" srcOrd="1" destOrd="0" parTransId="{FB5401F3-6ADD-4F1C-91FE-043132F544A8}" sibTransId="{F3F29881-E97F-4DBA-9320-76D11684279D}"/>
    <dgm:cxn modelId="{6D35DA47-6E9D-4AAA-A1DE-10419B78DB9E}" type="presOf" srcId="{1002EC99-87FA-4494-A4BA-E05BC9297E45}" destId="{FB15226D-9761-4E2C-9F2E-E3D7B6FF2CC8}" srcOrd="0" destOrd="0" presId="urn:microsoft.com/office/officeart/2005/8/layout/radial5"/>
    <dgm:cxn modelId="{0AF85886-3665-4579-B754-D79AFF68CCEB}" srcId="{1002EC99-87FA-4494-A4BA-E05BC9297E45}" destId="{A51B41CD-5400-4F66-A7D3-9F7708384D49}" srcOrd="0" destOrd="0" parTransId="{52DFD610-455E-444E-AB94-FED196943277}" sibTransId="{8D49EAB2-1553-4619-A605-E50092DC2E4C}"/>
    <dgm:cxn modelId="{B1046139-66D7-4A7F-B386-2A51C2638ED9}" type="presOf" srcId="{A51B41CD-5400-4F66-A7D3-9F7708384D49}" destId="{4DB6C72F-8D3E-4B70-A589-4A26C3957A88}" srcOrd="0" destOrd="0" presId="urn:microsoft.com/office/officeart/2005/8/layout/radial5"/>
    <dgm:cxn modelId="{82169EFD-C49A-497D-8732-5473FB9BD2E3}" type="presOf" srcId="{9DA6C57B-E4EA-481D-9A61-08521521D0A6}" destId="{B8AD22C9-7CA7-45EE-BCD9-8601616BBF08}" srcOrd="1" destOrd="0" presId="urn:microsoft.com/office/officeart/2005/8/layout/radial5"/>
    <dgm:cxn modelId="{6D5A135E-1F19-4D77-8435-503779D2124A}" srcId="{1002EC99-87FA-4494-A4BA-E05BC9297E45}" destId="{3F24495B-9BDD-48FB-AD85-D26C8B4A41AD}" srcOrd="2" destOrd="0" parTransId="{F8A600C5-9C20-47EA-B401-ACEA63795830}" sibTransId="{AC5F96B6-8512-47B1-A49A-BA76E0BC8569}"/>
    <dgm:cxn modelId="{A25C9580-A656-42EE-B32F-37D5D113DAC4}" type="presOf" srcId="{3F24495B-9BDD-48FB-AD85-D26C8B4A41AD}" destId="{3CC44CF2-6674-41D4-AB26-52C94426D68E}" srcOrd="0" destOrd="0" presId="urn:microsoft.com/office/officeart/2005/8/layout/radial5"/>
    <dgm:cxn modelId="{1309C712-CC8B-4D57-A98C-0A34CC16780C}" srcId="{1002EC99-87FA-4494-A4BA-E05BC9297E45}" destId="{E6B1ABC0-F71D-459B-B1E0-A70D014463CA}" srcOrd="3" destOrd="0" parTransId="{9DA6C57B-E4EA-481D-9A61-08521521D0A6}" sibTransId="{7CDE3FA7-F8D0-4B33-9229-11DAFBD80507}"/>
    <dgm:cxn modelId="{91016B92-7B2B-4A0B-874D-A8C43EC86E75}" type="presOf" srcId="{F8A600C5-9C20-47EA-B401-ACEA63795830}" destId="{71D61453-1440-4421-B855-2634FB26D8B5}" srcOrd="0" destOrd="0" presId="urn:microsoft.com/office/officeart/2005/8/layout/radial5"/>
    <dgm:cxn modelId="{8C430E04-6F78-4A0F-80F5-FBDFF744C3FF}" type="presOf" srcId="{36877B80-C708-48A4-B502-10B9A3FF06F5}" destId="{1B016DB7-4E3E-4CAB-827A-52A0284249AC}" srcOrd="0" destOrd="0" presId="urn:microsoft.com/office/officeart/2005/8/layout/radial5"/>
    <dgm:cxn modelId="{FC77976B-7A56-4A67-86E5-F20D92C82ED9}" type="presOf" srcId="{E1828A73-6ED6-4DDD-A4B6-0E7257CBBEC4}" destId="{EB163408-02B6-4C6B-874E-79804F360F22}" srcOrd="0" destOrd="0" presId="urn:microsoft.com/office/officeart/2005/8/layout/radial5"/>
    <dgm:cxn modelId="{328E6719-2FF6-4A20-A18D-886A501563F9}" type="presOf" srcId="{FB5401F3-6ADD-4F1C-91FE-043132F544A8}" destId="{3486FEAB-5EB4-4E23-990D-0905FC9BC802}" srcOrd="1" destOrd="0" presId="urn:microsoft.com/office/officeart/2005/8/layout/radial5"/>
    <dgm:cxn modelId="{7F8C46C8-DFF3-447F-B086-DEF679489FD0}" type="presOf" srcId="{52DFD610-455E-444E-AB94-FED196943277}" destId="{8A650617-ED0B-4448-A731-9E51FF29BE58}" srcOrd="0" destOrd="0" presId="urn:microsoft.com/office/officeart/2005/8/layout/radial5"/>
    <dgm:cxn modelId="{5E751542-1EBE-4C1B-9D98-D87A2666D0BA}" type="presOf" srcId="{F8A600C5-9C20-47EA-B401-ACEA63795830}" destId="{05AE3AF4-BC2F-493D-9EDE-DFDAB99960A4}" srcOrd="1" destOrd="0" presId="urn:microsoft.com/office/officeart/2005/8/layout/radial5"/>
    <dgm:cxn modelId="{E5C38E2D-1E52-4D61-8D66-0E5D6F4F5C99}" type="presParOf" srcId="{EB163408-02B6-4C6B-874E-79804F360F22}" destId="{FB15226D-9761-4E2C-9F2E-E3D7B6FF2CC8}" srcOrd="0" destOrd="0" presId="urn:microsoft.com/office/officeart/2005/8/layout/radial5"/>
    <dgm:cxn modelId="{F7A9107C-FF71-49D1-B957-224273ADBE79}" type="presParOf" srcId="{EB163408-02B6-4C6B-874E-79804F360F22}" destId="{8A650617-ED0B-4448-A731-9E51FF29BE58}" srcOrd="1" destOrd="0" presId="urn:microsoft.com/office/officeart/2005/8/layout/radial5"/>
    <dgm:cxn modelId="{A8FD916C-17C3-49C6-B1F3-7E207B059F7C}" type="presParOf" srcId="{8A650617-ED0B-4448-A731-9E51FF29BE58}" destId="{56701D61-F10D-41CD-A3E8-16397D898E31}" srcOrd="0" destOrd="0" presId="urn:microsoft.com/office/officeart/2005/8/layout/radial5"/>
    <dgm:cxn modelId="{2329FD4C-61D4-4214-90C1-F71EAA3D340F}" type="presParOf" srcId="{EB163408-02B6-4C6B-874E-79804F360F22}" destId="{4DB6C72F-8D3E-4B70-A589-4A26C3957A88}" srcOrd="2" destOrd="0" presId="urn:microsoft.com/office/officeart/2005/8/layout/radial5"/>
    <dgm:cxn modelId="{9BACC6CA-DC99-4FCA-9CBC-515F36A16B3B}" type="presParOf" srcId="{EB163408-02B6-4C6B-874E-79804F360F22}" destId="{B7441516-C97F-490F-9CA1-94F70B1C3896}" srcOrd="3" destOrd="0" presId="urn:microsoft.com/office/officeart/2005/8/layout/radial5"/>
    <dgm:cxn modelId="{A545FD99-E729-4E3A-860F-4034C8EA5361}" type="presParOf" srcId="{B7441516-C97F-490F-9CA1-94F70B1C3896}" destId="{3486FEAB-5EB4-4E23-990D-0905FC9BC802}" srcOrd="0" destOrd="0" presId="urn:microsoft.com/office/officeart/2005/8/layout/radial5"/>
    <dgm:cxn modelId="{066BD483-1B54-4999-8B9F-9993213E1D01}" type="presParOf" srcId="{EB163408-02B6-4C6B-874E-79804F360F22}" destId="{1B016DB7-4E3E-4CAB-827A-52A0284249AC}" srcOrd="4" destOrd="0" presId="urn:microsoft.com/office/officeart/2005/8/layout/radial5"/>
    <dgm:cxn modelId="{245948DE-190F-4AD1-8CA3-11889042577E}" type="presParOf" srcId="{EB163408-02B6-4C6B-874E-79804F360F22}" destId="{71D61453-1440-4421-B855-2634FB26D8B5}" srcOrd="5" destOrd="0" presId="urn:microsoft.com/office/officeart/2005/8/layout/radial5"/>
    <dgm:cxn modelId="{344B3AEC-1C65-4D64-9898-1D06A4B5C166}" type="presParOf" srcId="{71D61453-1440-4421-B855-2634FB26D8B5}" destId="{05AE3AF4-BC2F-493D-9EDE-DFDAB99960A4}" srcOrd="0" destOrd="0" presId="urn:microsoft.com/office/officeart/2005/8/layout/radial5"/>
    <dgm:cxn modelId="{5DC3B79A-F5ED-495D-A1FC-72707BF04730}" type="presParOf" srcId="{EB163408-02B6-4C6B-874E-79804F360F22}" destId="{3CC44CF2-6674-41D4-AB26-52C94426D68E}" srcOrd="6" destOrd="0" presId="urn:microsoft.com/office/officeart/2005/8/layout/radial5"/>
    <dgm:cxn modelId="{113C54E7-813C-41FE-AB3C-DE92A8295EEF}" type="presParOf" srcId="{EB163408-02B6-4C6B-874E-79804F360F22}" destId="{91AA9507-A82F-480A-9521-618A52DB8519}" srcOrd="7" destOrd="0" presId="urn:microsoft.com/office/officeart/2005/8/layout/radial5"/>
    <dgm:cxn modelId="{24D5BDA1-5346-40AB-9A79-FB8D900F33D2}" type="presParOf" srcId="{91AA9507-A82F-480A-9521-618A52DB8519}" destId="{B8AD22C9-7CA7-45EE-BCD9-8601616BBF08}" srcOrd="0" destOrd="0" presId="urn:microsoft.com/office/officeart/2005/8/layout/radial5"/>
    <dgm:cxn modelId="{95480F10-F57B-414E-A929-BA1DC1484E49}" type="presParOf" srcId="{EB163408-02B6-4C6B-874E-79804F360F22}" destId="{5BAF1F9F-CC32-4257-9527-E2B270393DA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5226D-9761-4E2C-9F2E-E3D7B6FF2CC8}">
      <dsp:nvSpPr>
        <dsp:cNvPr id="0" name=""/>
        <dsp:cNvSpPr/>
      </dsp:nvSpPr>
      <dsp:spPr>
        <a:xfrm>
          <a:off x="2845004" y="1112401"/>
          <a:ext cx="1217801" cy="7945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Несплошной</a:t>
          </a:r>
          <a:endParaRPr lang="ru-RU" sz="1200" b="1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текст </a:t>
          </a:r>
          <a:endParaRPr lang="ru-RU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023347" y="1228754"/>
        <a:ext cx="861115" cy="561799"/>
      </dsp:txXfrm>
    </dsp:sp>
    <dsp:sp modelId="{8A650617-ED0B-4448-A731-9E51FF29BE58}">
      <dsp:nvSpPr>
        <dsp:cNvPr id="0" name=""/>
        <dsp:cNvSpPr/>
      </dsp:nvSpPr>
      <dsp:spPr>
        <a:xfrm rot="16373370">
          <a:off x="3397988" y="824602"/>
          <a:ext cx="167352" cy="270131"/>
        </a:xfrm>
        <a:prstGeom prst="rightArrow">
          <a:avLst>
            <a:gd name="adj1" fmla="val 60000"/>
            <a:gd name="adj2" fmla="val 50000"/>
          </a:avLst>
        </a:prstGeom>
        <a:solidFill>
          <a:srgbClr val="006600"/>
        </a:solidFill>
        <a:ln>
          <a:solidFill>
            <a:srgbClr val="0066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21826" y="903699"/>
        <a:ext cx="117146" cy="162079"/>
      </dsp:txXfrm>
    </dsp:sp>
    <dsp:sp modelId="{4DB6C72F-8D3E-4B70-A589-4A26C3957A88}">
      <dsp:nvSpPr>
        <dsp:cNvPr id="0" name=""/>
        <dsp:cNvSpPr/>
      </dsp:nvSpPr>
      <dsp:spPr>
        <a:xfrm>
          <a:off x="2258120" y="2804"/>
          <a:ext cx="2503581" cy="7945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Входные билеты, афиши, объявления, рекламные постеры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624761" y="119157"/>
        <a:ext cx="1770299" cy="561799"/>
      </dsp:txXfrm>
    </dsp:sp>
    <dsp:sp modelId="{B7441516-C97F-490F-9CA1-94F70B1C3896}">
      <dsp:nvSpPr>
        <dsp:cNvPr id="0" name=""/>
        <dsp:cNvSpPr/>
      </dsp:nvSpPr>
      <dsp:spPr>
        <a:xfrm rot="21599982">
          <a:off x="4125953" y="1374584"/>
          <a:ext cx="152128" cy="270131"/>
        </a:xfrm>
        <a:prstGeom prst="rightArrow">
          <a:avLst>
            <a:gd name="adj1" fmla="val 60000"/>
            <a:gd name="adj2" fmla="val 50000"/>
          </a:avLst>
        </a:prstGeom>
        <a:solidFill>
          <a:srgbClr val="006600"/>
        </a:solidFill>
        <a:ln>
          <a:solidFill>
            <a:srgbClr val="0066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125953" y="1428610"/>
        <a:ext cx="106490" cy="162079"/>
      </dsp:txXfrm>
    </dsp:sp>
    <dsp:sp modelId="{1B016DB7-4E3E-4CAB-827A-52A0284249AC}">
      <dsp:nvSpPr>
        <dsp:cNvPr id="0" name=""/>
        <dsp:cNvSpPr/>
      </dsp:nvSpPr>
      <dsp:spPr>
        <a:xfrm>
          <a:off x="4349840" y="1112392"/>
          <a:ext cx="1991816" cy="7945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rgbClr val="006600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softRound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Географические карты; планы местности, помещений</a:t>
          </a:r>
          <a:endParaRPr lang="ru-RU" sz="1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641535" y="1228745"/>
        <a:ext cx="1408426" cy="561799"/>
      </dsp:txXfrm>
    </dsp:sp>
    <dsp:sp modelId="{71D61453-1440-4421-B855-2634FB26D8B5}">
      <dsp:nvSpPr>
        <dsp:cNvPr id="0" name=""/>
        <dsp:cNvSpPr/>
      </dsp:nvSpPr>
      <dsp:spPr>
        <a:xfrm rot="5227411">
          <a:off x="3396653" y="1927013"/>
          <a:ext cx="170017" cy="270131"/>
        </a:xfrm>
        <a:prstGeom prst="rightArrow">
          <a:avLst>
            <a:gd name="adj1" fmla="val 60000"/>
            <a:gd name="adj2" fmla="val 50000"/>
          </a:avLst>
        </a:prstGeom>
        <a:solidFill>
          <a:srgbClr val="006600"/>
        </a:solidFill>
        <a:ln>
          <a:solidFill>
            <a:srgbClr val="0066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20876" y="1955569"/>
        <a:ext cx="119012" cy="162079"/>
      </dsp:txXfrm>
    </dsp:sp>
    <dsp:sp modelId="{3CC44CF2-6674-41D4-AB26-52C94426D68E}">
      <dsp:nvSpPr>
        <dsp:cNvPr id="0" name=""/>
        <dsp:cNvSpPr/>
      </dsp:nvSpPr>
      <dsp:spPr>
        <a:xfrm>
          <a:off x="2258120" y="2227026"/>
          <a:ext cx="2503581" cy="7945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Обложки журналов, меню, 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624761" y="2343379"/>
        <a:ext cx="1770299" cy="561799"/>
      </dsp:txXfrm>
    </dsp:sp>
    <dsp:sp modelId="{91AA9507-A82F-480A-9521-618A52DB8519}">
      <dsp:nvSpPr>
        <dsp:cNvPr id="0" name=""/>
        <dsp:cNvSpPr/>
      </dsp:nvSpPr>
      <dsp:spPr>
        <a:xfrm rot="10800000">
          <a:off x="2605343" y="1374588"/>
          <a:ext cx="169360" cy="270131"/>
        </a:xfrm>
        <a:prstGeom prst="rightArrow">
          <a:avLst>
            <a:gd name="adj1" fmla="val 60000"/>
            <a:gd name="adj2" fmla="val 50000"/>
          </a:avLst>
        </a:prstGeom>
        <a:solidFill>
          <a:srgbClr val="006600"/>
        </a:solidFill>
        <a:ln>
          <a:solidFill>
            <a:srgbClr val="0066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2656151" y="1428614"/>
        <a:ext cx="118552" cy="162079"/>
      </dsp:txXfrm>
    </dsp:sp>
    <dsp:sp modelId="{5BAF1F9F-CC32-4257-9527-E2B270393DA3}">
      <dsp:nvSpPr>
        <dsp:cNvPr id="0" name=""/>
        <dsp:cNvSpPr/>
      </dsp:nvSpPr>
      <dsp:spPr>
        <a:xfrm>
          <a:off x="751580" y="1112402"/>
          <a:ext cx="1773876" cy="7945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Графики, диаграммы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схемы, таблицы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011358" y="1228755"/>
        <a:ext cx="1254320" cy="561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8ACAF-34DC-4221-95D8-C24D1B9105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8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33E09-AB4D-49B0-9F26-4A7A7562CD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7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99D33-0D12-4DEE-86AD-4D379492BD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88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A0FB6-C707-4E98-8C53-152713B628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0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026C6-62A1-4161-88A7-50F05D0A01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0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FD493-3D76-4E02-9FAE-F49CB20FD4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5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29C2-54B8-4F33-8724-8F72F3DF95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2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8E0B4-2BA7-44E7-89BF-5E1053F4B6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2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7901-31BE-4AFF-AE07-3CD76B3CE1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6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74ACF-18CD-481B-A2D0-2EE98001F0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9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98B3B-15AD-439B-8DCB-EFEC07BF4C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9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90C7-24F2-4AE2-A449-5A19B12337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1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2A56F-0E67-47C7-BAF2-761DF6D08F2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1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6"/>
          <p:cNvSpPr>
            <a:spLocks noChangeArrowheads="1"/>
          </p:cNvSpPr>
          <p:nvPr/>
        </p:nvSpPr>
        <p:spPr bwMode="auto">
          <a:xfrm>
            <a:off x="539552" y="1076905"/>
            <a:ext cx="7344816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                                                                            </a:t>
            </a:r>
            <a:endParaRPr lang="ru-RU" altLang="ru-RU" sz="2400" dirty="0">
              <a:solidFill>
                <a:srgbClr val="000000"/>
              </a:solidFill>
            </a:endParaRPr>
          </a:p>
          <a:p>
            <a:pPr algn="ctr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Практический </a:t>
            </a:r>
            <a:r>
              <a:rPr lang="ru-RU" sz="28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семинар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«Развитие речи обучающихся в начальной школе в контексте ФГОС. Работа над пониманием текста. </a:t>
            </a:r>
            <a:r>
              <a:rPr lang="ru-RU" sz="28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Несплошные</a:t>
            </a:r>
            <a:r>
              <a:rPr lang="ru-RU" sz="28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тексты»</a:t>
            </a:r>
            <a:r>
              <a:rPr lang="ru-RU" sz="1600" b="1" dirty="0">
                <a:solidFill>
                  <a:srgbClr val="88888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88888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800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800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200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6707088" cy="2592289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alt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– </a:t>
            </a:r>
            <a:r>
              <a:rPr lang="ru-RU" alt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любые сведения, принимаемые и передаваемые, сохраняемые  различными источниками.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alt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«Несплошные» тексты</a:t>
            </a:r>
            <a:r>
              <a:rPr lang="ru-RU" alt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тексты, в которых информация предъявляется невербальным или не только вербальным способом. </a:t>
            </a:r>
          </a:p>
          <a:p>
            <a:pPr lvl="0">
              <a:buNone/>
            </a:pPr>
            <a:r>
              <a:rPr lang="ru-RU" alt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Это тексты, сочетающие в себе несколько источников информации, c которыми учащиеся чаще всего встречаются в реальной действительности. </a:t>
            </a:r>
            <a:br>
              <a:rPr lang="ru-RU" alt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65529"/>
              </p:ext>
            </p:extLst>
          </p:nvPr>
        </p:nvGraphicFramePr>
        <p:xfrm>
          <a:off x="899592" y="3429000"/>
          <a:ext cx="712879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8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r>
              <a:rPr lang="ru-RU" alt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Умение различать сплошные и </a:t>
            </a:r>
            <a:r>
              <a:rPr lang="ru-RU" altLang="ru-RU" sz="20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несплошные</a:t>
            </a:r>
            <a:r>
              <a:rPr lang="ru-RU" alt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тексты, определять вид </a:t>
            </a:r>
            <a:r>
              <a:rPr lang="ru-RU" altLang="ru-RU" sz="20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несплошного</a:t>
            </a:r>
            <a:r>
              <a:rPr lang="ru-RU" alt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ru-RU" dirty="0"/>
          </a:p>
          <a:p>
            <a:pPr lvl="0">
              <a:buNone/>
            </a:pPr>
            <a:endParaRPr lang="ru-RU" altLang="ru-RU" kern="12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31" y="1953805"/>
            <a:ext cx="1896020" cy="18960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157" y="1617296"/>
            <a:ext cx="2377646" cy="33591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92" y="4497814"/>
            <a:ext cx="5870957" cy="1603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435" y="2607009"/>
            <a:ext cx="3505504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ru-RU" alt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2.Умение читать </a:t>
            </a:r>
            <a:r>
              <a:rPr lang="ru-RU" altLang="ru-RU" sz="20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несплошной</a:t>
            </a:r>
            <a:r>
              <a:rPr lang="ru-RU" alt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 (воспринимать его, извлекать информацию, данную в явном и неявном виде, интерпретировать её)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с выбором ответа(требуется отметить верный ответ из нескольких предложенных)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с кратким ответом(требуется записать самостоятельно найденный ответ или вывод в краткой форме в предложенном месте)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с развернутым ответом(надо записать решение или обосновать выбор одного из вариантов решения.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187900"/>
            <a:ext cx="3249450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ru-RU" alt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3.Умение переводить информацию в другие текстовые формы.(Создать сплошной текст на основе </a:t>
            </a:r>
            <a:r>
              <a:rPr lang="ru-RU" altLang="ru-RU" sz="20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несплошного</a:t>
            </a:r>
            <a:r>
              <a:rPr lang="ru-RU" alt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alt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altLang="ru-RU" sz="1800" b="1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Задание</a:t>
            </a:r>
            <a:r>
              <a:rPr lang="ru-RU" altLang="ru-RU" sz="1800" b="1" kern="1200" dirty="0">
                <a:solidFill>
                  <a:prstClr val="black"/>
                </a:solidFill>
                <a:latin typeface="Arial" panose="020B0604020202020204" pitchFamily="34" charset="0"/>
              </a:rPr>
              <a:t>: Кассовый чек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000" u="sng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мамы было 500 рублей. </a:t>
            </a:r>
            <a:endParaRPr lang="ru-RU" alt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alt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купила в магазине </a:t>
            </a:r>
            <a:r>
              <a:rPr lang="ru-RU" alt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кефир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25 рублей, </a:t>
            </a:r>
            <a:endParaRPr lang="ru-RU" alt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сметану </a:t>
            </a:r>
            <a:r>
              <a:rPr lang="ru-RU" alt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55 рублей, </a:t>
            </a:r>
            <a:endParaRPr lang="ru-RU" alt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творог </a:t>
            </a:r>
            <a:r>
              <a:rPr lang="ru-RU" alt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 рублей. </a:t>
            </a:r>
            <a:endParaRPr lang="ru-RU" alt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alt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денег осталось у мамы?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153105"/>
            <a:ext cx="371888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r>
              <a:rPr lang="ru-RU" alt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4.Умение менять вид </a:t>
            </a:r>
            <a:r>
              <a:rPr lang="ru-RU" altLang="ru-RU" sz="20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несплошного</a:t>
            </a:r>
            <a:r>
              <a:rPr lang="ru-RU" alt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текста: </a:t>
            </a:r>
            <a:br>
              <a:rPr lang="ru-RU" alt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таблицы  в схему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17638"/>
            <a:ext cx="5011346" cy="183505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051744"/>
              </p:ext>
            </p:extLst>
          </p:nvPr>
        </p:nvGraphicFramePr>
        <p:xfrm>
          <a:off x="457200" y="3645001"/>
          <a:ext cx="4968874" cy="1656206"/>
        </p:xfrm>
        <a:graphic>
          <a:graphicData uri="http://schemas.openxmlformats.org/drawingml/2006/table">
            <a:tbl>
              <a:tblPr firstRow="1" firstCol="1" bandRow="1"/>
              <a:tblGrid>
                <a:gridCol w="1082287">
                  <a:extLst>
                    <a:ext uri="{9D8B030D-6E8A-4147-A177-3AD203B41FA5}">
                      <a16:colId xmlns:a16="http://schemas.microsoft.com/office/drawing/2014/main" val="889313014"/>
                    </a:ext>
                  </a:extLst>
                </a:gridCol>
                <a:gridCol w="2144763">
                  <a:extLst>
                    <a:ext uri="{9D8B030D-6E8A-4147-A177-3AD203B41FA5}">
                      <a16:colId xmlns:a16="http://schemas.microsoft.com/office/drawing/2014/main" val="3504369465"/>
                    </a:ext>
                  </a:extLst>
                </a:gridCol>
                <a:gridCol w="952538">
                  <a:extLst>
                    <a:ext uri="{9D8B030D-6E8A-4147-A177-3AD203B41FA5}">
                      <a16:colId xmlns:a16="http://schemas.microsoft.com/office/drawing/2014/main" val="3010531316"/>
                    </a:ext>
                  </a:extLst>
                </a:gridCol>
                <a:gridCol w="789286">
                  <a:extLst>
                    <a:ext uri="{9D8B030D-6E8A-4147-A177-3AD203B41FA5}">
                      <a16:colId xmlns:a16="http://schemas.microsoft.com/office/drawing/2014/main" val="51407753"/>
                    </a:ext>
                  </a:extLst>
                </a:gridCol>
              </a:tblGrid>
              <a:tr h="4988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179388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Город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179388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Место </a:t>
                      </a:r>
                      <a:r>
                        <a:rPr lang="ru-RU" sz="1600" dirty="0">
                          <a:effectLst/>
                        </a:rPr>
                        <a:t>проведения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889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Время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Дни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030841"/>
                  </a:ext>
                </a:extLst>
              </a:tr>
              <a:tr h="249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179388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Москва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9388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ТРК «Горки»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89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14-00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9388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699633"/>
                  </a:ext>
                </a:extLst>
              </a:tr>
              <a:tr h="2640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179388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Самара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9388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ТРЦ «</a:t>
                      </a:r>
                      <a:r>
                        <a:rPr lang="ru-RU" sz="1600" dirty="0" err="1">
                          <a:effectLst/>
                        </a:rPr>
                        <a:t>Космопорт</a:t>
                      </a:r>
                      <a:r>
                        <a:rPr lang="ru-RU" sz="1600" dirty="0">
                          <a:effectLst/>
                        </a:rPr>
                        <a:t>»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89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16-00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9388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613747"/>
                  </a:ext>
                </a:extLst>
              </a:tr>
              <a:tr h="2946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179388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Киров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9388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ТРЦ «Джем </a:t>
                      </a:r>
                      <a:r>
                        <a:rPr lang="ru-RU" sz="1600" dirty="0" err="1">
                          <a:effectLst/>
                        </a:rPr>
                        <a:t>Молл</a:t>
                      </a:r>
                      <a:r>
                        <a:rPr lang="ru-RU" sz="1600" dirty="0">
                          <a:effectLst/>
                        </a:rPr>
                        <a:t>»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89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15-00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9388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324623"/>
                  </a:ext>
                </a:extLst>
              </a:tr>
              <a:tr h="349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179388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Уржум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9388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ТРЦ «Гранд Плаза»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89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13-00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9388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81898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802301" y="1388547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</a:rPr>
              <a:t>Задание: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02300" y="1844824"/>
            <a:ext cx="31621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В каких городах находятся эти центры и комплексы? Соедини стрелками.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Получается схема:</a:t>
            </a:r>
            <a:endParaRPr lang="ru-RU" altLang="ru-RU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18" y="3881740"/>
            <a:ext cx="334089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922114"/>
          </a:xfrm>
        </p:spPr>
        <p:txBody>
          <a:bodyPr/>
          <a:lstStyle/>
          <a:p>
            <a:r>
              <a:rPr lang="ru-RU" alt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5.Умение самостоятельно создавать </a:t>
            </a:r>
            <a:br>
              <a:rPr lang="ru-RU" alt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оформлять </a:t>
            </a:r>
            <a:r>
              <a:rPr lang="ru-RU" altLang="ru-RU" sz="20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несплошной</a:t>
            </a:r>
            <a:r>
              <a:rPr lang="ru-RU" alt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 b="1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Литературное чтение,  2 класс</a:t>
            </a:r>
            <a:br>
              <a:rPr lang="ru-RU" altLang="ru-RU" sz="1800" b="1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altLang="ru-RU" sz="1800" b="1" kern="1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В.Сутеев</a:t>
            </a:r>
            <a:r>
              <a:rPr lang="ru-RU" altLang="ru-RU" sz="1800" b="1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. «Снежный зайчик»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Задание: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ru-RU" altLang="ru-RU" sz="1800" kern="1200" dirty="0">
                <a:solidFill>
                  <a:prstClr val="black"/>
                </a:solidFill>
                <a:latin typeface="Arial" panose="020B0604020202020204" pitchFamily="34" charset="0"/>
              </a:rPr>
              <a:t>. Прочитай текст. </a:t>
            </a:r>
            <a:br>
              <a:rPr lang="ru-RU" altLang="ru-RU" sz="1800" kern="12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altLang="ru-RU" sz="1800" kern="1200" dirty="0">
                <a:solidFill>
                  <a:prstClr val="black"/>
                </a:solidFill>
                <a:latin typeface="Arial" panose="020B0604020202020204" pitchFamily="34" charset="0"/>
              </a:rPr>
              <a:t>2. Заполни таблицу, пользуясь текстом.</a:t>
            </a:r>
          </a:p>
          <a:p>
            <a:pPr marL="0" lvl="0" indent="0"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kern="1200" dirty="0">
              <a:solidFill>
                <a:prstClr val="white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8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039727"/>
              </p:ext>
            </p:extLst>
          </p:nvPr>
        </p:nvGraphicFramePr>
        <p:xfrm>
          <a:off x="1524000" y="3284984"/>
          <a:ext cx="6096000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651083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6372636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308702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48310127"/>
                    </a:ext>
                  </a:extLst>
                </a:gridCol>
              </a:tblGrid>
              <a:tr h="55806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Имя героя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Что слепили дети из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снега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213737"/>
                  </a:ext>
                </a:extLst>
              </a:tr>
              <a:tr h="558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первый раз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 второй раз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третий раз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2045848363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Коля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снеговик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Дед Мороз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ракета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936530564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Саша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медведь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Снегурочка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спутник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3158326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87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r>
              <a:rPr lang="ru-RU" alt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6.Умение использовать полученную информацию для решения учебной задачи:</a:t>
            </a:r>
            <a:br>
              <a:rPr lang="ru-RU" alt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системы вопросов (заданий) на основе содержания прочитанного </a:t>
            </a:r>
            <a:r>
              <a:rPr lang="ru-RU" altLang="ru-RU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несплошного</a:t>
            </a:r>
            <a:r>
              <a:rPr lang="ru-RU" alt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текста;</a:t>
            </a:r>
          </a:p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полученной информации в новой ситуации;</a:t>
            </a:r>
          </a:p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новой и ранее полученной информации; </a:t>
            </a:r>
            <a:br>
              <a:rPr lang="ru-RU" alt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мини-проекта (проекта) на определённую тему с использованием в том числе информации, извлечённой из </a:t>
            </a:r>
            <a:r>
              <a:rPr lang="ru-RU" altLang="ru-RU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несплошных</a:t>
            </a:r>
            <a:r>
              <a:rPr lang="ru-RU" alt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текстов.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 b="1" kern="1200" dirty="0">
                <a:solidFill>
                  <a:prstClr val="black"/>
                </a:solidFill>
                <a:latin typeface="Arial" panose="020B0604020202020204" pitchFamily="34" charset="0"/>
              </a:rPr>
              <a:t>Окружающий мир, 2 класс</a:t>
            </a:r>
            <a:r>
              <a:rPr lang="ru-RU" altLang="ru-RU" sz="1800" b="1" i="1" kern="1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marL="0" indent="0" algn="ctr" eaLnBrk="1" fontAlgn="ctr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1800" b="1" kern="1200" dirty="0">
                <a:solidFill>
                  <a:prstClr val="black"/>
                </a:solidFill>
                <a:latin typeface="Arial" panose="020B0604020202020204" pitchFamily="34" charset="0"/>
              </a:rPr>
              <a:t>Мини-проект </a:t>
            </a:r>
            <a:r>
              <a:rPr lang="ru-RU" altLang="ru-RU" sz="1800" b="1" i="1" kern="1200" dirty="0">
                <a:solidFill>
                  <a:prstClr val="black"/>
                </a:solidFill>
                <a:latin typeface="Arial" panose="020B0604020202020204" pitchFamily="34" charset="0"/>
              </a:rPr>
              <a:t>«Из чего состоит наша пища?»</a:t>
            </a:r>
            <a:r>
              <a:rPr lang="ru-RU" altLang="ru-RU" sz="1800" kern="1200" dirty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ru-RU" altLang="ru-RU" sz="1800" kern="12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ru-RU" altLang="ru-RU" sz="1800" b="1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616282"/>
              </p:ext>
            </p:extLst>
          </p:nvPr>
        </p:nvGraphicFramePr>
        <p:xfrm>
          <a:off x="899591" y="4581128"/>
          <a:ext cx="7344819" cy="1958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964">
                  <a:extLst>
                    <a:ext uri="{9D8B030D-6E8A-4147-A177-3AD203B41FA5}">
                      <a16:colId xmlns:a16="http://schemas.microsoft.com/office/drawing/2014/main" val="2583390653"/>
                    </a:ext>
                  </a:extLst>
                </a:gridCol>
                <a:gridCol w="1468964">
                  <a:extLst>
                    <a:ext uri="{9D8B030D-6E8A-4147-A177-3AD203B41FA5}">
                      <a16:colId xmlns:a16="http://schemas.microsoft.com/office/drawing/2014/main" val="717732218"/>
                    </a:ext>
                  </a:extLst>
                </a:gridCol>
                <a:gridCol w="1468964">
                  <a:extLst>
                    <a:ext uri="{9D8B030D-6E8A-4147-A177-3AD203B41FA5}">
                      <a16:colId xmlns:a16="http://schemas.microsoft.com/office/drawing/2014/main" val="1493762841"/>
                    </a:ext>
                  </a:extLst>
                </a:gridCol>
                <a:gridCol w="1206560">
                  <a:extLst>
                    <a:ext uri="{9D8B030D-6E8A-4147-A177-3AD203B41FA5}">
                      <a16:colId xmlns:a16="http://schemas.microsoft.com/office/drawing/2014/main" val="3411545344"/>
                    </a:ext>
                  </a:extLst>
                </a:gridCol>
                <a:gridCol w="1731367">
                  <a:extLst>
                    <a:ext uri="{9D8B030D-6E8A-4147-A177-3AD203B41FA5}">
                      <a16:colId xmlns:a16="http://schemas.microsoft.com/office/drawing/2014/main" val="3281360179"/>
                    </a:ext>
                  </a:extLst>
                </a:gridCol>
              </a:tblGrid>
              <a:tr h="773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Название продукта</a:t>
                      </a:r>
                      <a:endParaRPr lang="ru-RU" sz="2000" dirty="0" smtClean="0">
                        <a:latin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Количество</a:t>
                      </a:r>
                      <a:endParaRPr lang="ru-RU" sz="2000" dirty="0" smtClean="0">
                        <a:latin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737810"/>
                  </a:ext>
                </a:extLst>
              </a:tr>
              <a:tr h="5736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белки</a:t>
                      </a:r>
                      <a:endParaRPr lang="ru-RU" sz="2000" dirty="0" smtClean="0">
                        <a:latin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жиры</a:t>
                      </a:r>
                      <a:endParaRPr lang="ru-RU" sz="2000" dirty="0" smtClean="0">
                        <a:latin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углеводы</a:t>
                      </a:r>
                      <a:endParaRPr lang="ru-RU" sz="2000" dirty="0" smtClean="0">
                        <a:latin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eaLnBrk="1" fontAlgn="ctr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Другие компоненты</a:t>
                      </a:r>
                      <a:endParaRPr lang="ru-RU" sz="2000" dirty="0" smtClean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485871"/>
                  </a:ext>
                </a:extLst>
              </a:tr>
              <a:tr h="3092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130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5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332656"/>
            <a:ext cx="698477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10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b="1" kern="1200" cap="small" dirty="0">
                <a:latin typeface="Times New Roman" pitchFamily="18" charset="0"/>
                <a:ea typeface="+mj-ea"/>
                <a:cs typeface="Times New Roman" pitchFamily="18" charset="0"/>
                <a:sym typeface="Arial"/>
              </a:rPr>
              <a:t>Формирование читательских компетенций младших школьников при работе </a:t>
            </a:r>
          </a:p>
          <a:p>
            <a:pPr marL="0" lvl="0" indent="0"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b="1" kern="1200" cap="small" dirty="0">
                <a:latin typeface="Times New Roman" pitchFamily="18" charset="0"/>
                <a:ea typeface="+mj-ea"/>
                <a:cs typeface="Times New Roman" pitchFamily="18" charset="0"/>
                <a:sym typeface="Arial"/>
              </a:rPr>
              <a:t>с </a:t>
            </a:r>
            <a:r>
              <a:rPr lang="ru-RU" b="1" kern="1200" cap="small" dirty="0" err="1">
                <a:latin typeface="Times New Roman" pitchFamily="18" charset="0"/>
                <a:ea typeface="+mj-ea"/>
                <a:cs typeface="Times New Roman" pitchFamily="18" charset="0"/>
                <a:sym typeface="Arial"/>
              </a:rPr>
              <a:t>несплошными</a:t>
            </a:r>
            <a:r>
              <a:rPr lang="ru-RU" b="1" kern="1200" cap="small" dirty="0">
                <a:latin typeface="Times New Roman" pitchFamily="18" charset="0"/>
                <a:ea typeface="+mj-ea"/>
                <a:cs typeface="Times New Roman" pitchFamily="18" charset="0"/>
                <a:sym typeface="Arial"/>
              </a:rPr>
              <a:t> текстами</a:t>
            </a:r>
          </a:p>
          <a:p>
            <a:pPr marL="0" lvl="0" indent="0"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b="1" kern="1200" cap="small" dirty="0">
                <a:latin typeface="Times New Roman" pitchFamily="18" charset="0"/>
                <a:ea typeface="+mj-ea"/>
                <a:cs typeface="Times New Roman" pitchFamily="18" charset="0"/>
                <a:sym typeface="Arial"/>
              </a:rPr>
              <a:t> </a:t>
            </a:r>
            <a:r>
              <a:rPr lang="ru-RU" b="1" i="1" kern="1200" cap="small" dirty="0">
                <a:latin typeface="Times New Roman" pitchFamily="18" charset="0"/>
                <a:ea typeface="+mj-ea"/>
                <a:cs typeface="Times New Roman" pitchFamily="18" charset="0"/>
                <a:sym typeface="Arial"/>
              </a:rPr>
              <a:t>(технология продуктивного чтения</a:t>
            </a:r>
            <a:r>
              <a:rPr lang="ru-RU" b="1" i="1" kern="1200" cap="small" dirty="0" smtClean="0">
                <a:latin typeface="Times New Roman" pitchFamily="18" charset="0"/>
                <a:ea typeface="+mj-ea"/>
                <a:cs typeface="Times New Roman" pitchFamily="18" charset="0"/>
                <a:sym typeface="Arial"/>
              </a:rPr>
              <a:t>)</a:t>
            </a:r>
          </a:p>
          <a:p>
            <a:pPr marL="0" lvl="0" indent="0"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1800" b="1" i="1" kern="1200" cap="small" dirty="0" smtClean="0">
                <a:latin typeface="Times New Roman" pitchFamily="18" charset="0"/>
                <a:ea typeface="+mj-ea"/>
                <a:cs typeface="Times New Roman" pitchFamily="18" charset="0"/>
                <a:sym typeface="Arial"/>
              </a:rPr>
              <a:t>Аленова С.М.- методист ИМЦ Петроградского района, </a:t>
            </a:r>
          </a:p>
          <a:p>
            <a:pPr marL="0" lvl="0" indent="0"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1800" b="1" i="1" kern="1200" cap="small" dirty="0" smtClean="0">
                <a:latin typeface="Times New Roman" pitchFamily="18" charset="0"/>
                <a:ea typeface="+mj-ea"/>
                <a:cs typeface="Times New Roman" pitchFamily="18" charset="0"/>
                <a:sym typeface="Arial"/>
              </a:rPr>
              <a:t>учитель ГБОУ НОШ № 99 «СТАРТ» Петроградского района</a:t>
            </a:r>
            <a:endParaRPr lang="ru-RU" sz="1800" b="1" i="1" kern="1200" cap="small" dirty="0">
              <a:latin typeface="Times New Roman" pitchFamily="18" charset="0"/>
              <a:ea typeface="+mj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76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kern="1200" cap="small" dirty="0">
                <a:latin typeface="Times New Roman" pitchFamily="18" charset="0"/>
                <a:ea typeface="+mj-ea"/>
                <a:cs typeface="Times New Roman" pitchFamily="18" charset="0"/>
              </a:rPr>
              <a:t>Читательская грамотность –</a:t>
            </a:r>
            <a:br>
              <a:rPr lang="ru-RU" b="1" kern="1200" cap="small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kern="1200" cap="small" dirty="0">
                <a:latin typeface="Times New Roman" pitchFamily="18" charset="0"/>
                <a:ea typeface="+mj-ea"/>
                <a:cs typeface="Times New Roman" pitchFamily="18" charset="0"/>
              </a:rPr>
              <a:t> это </a:t>
            </a:r>
            <a:r>
              <a:rPr lang="ru-RU" b="1" i="1" kern="1200" cap="small" dirty="0">
                <a:latin typeface="Times New Roman" pitchFamily="18" charset="0"/>
                <a:ea typeface="+mj-ea"/>
                <a:cs typeface="Times New Roman" pitchFamily="18" charset="0"/>
              </a:rPr>
              <a:t>способность</a:t>
            </a:r>
            <a:r>
              <a:rPr lang="ru-RU" b="1" kern="1200" cap="small" dirty="0">
                <a:latin typeface="Times New Roman" pitchFamily="18" charset="0"/>
                <a:ea typeface="+mj-ea"/>
                <a:cs typeface="Times New Roman" pitchFamily="18" charset="0"/>
              </a:rPr>
              <a:t> человека понимать и использовать тексты, размышлять о них, заниматься чтением для достижения целей,  расширения своих 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7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kern="1200" cap="small" dirty="0">
                <a:latin typeface="Times New Roman" pitchFamily="18" charset="0"/>
                <a:ea typeface="+mj-ea"/>
                <a:cs typeface="Times New Roman" pitchFamily="18" charset="0"/>
              </a:rPr>
              <a:t>ФГОС НОО:  ориентировать современную начальную школу на такое приоритетное направление, как формирование универсальных учебных действий, важнейшим из которых является смысловое чтение (</a:t>
            </a:r>
            <a:r>
              <a:rPr lang="ru-RU" sz="2800" b="1" i="1" kern="1200" cap="small" dirty="0">
                <a:latin typeface="Times New Roman" pitchFamily="18" charset="0"/>
                <a:ea typeface="+mj-ea"/>
                <a:cs typeface="Times New Roman" pitchFamily="18" charset="0"/>
              </a:rPr>
              <a:t>понимание, интерпретация и оценка текста)</a:t>
            </a:r>
            <a:r>
              <a:rPr lang="ru-RU" sz="2800" b="1" kern="1200" cap="small" dirty="0">
                <a:latin typeface="Times New Roman" pitchFamily="18" charset="0"/>
                <a:ea typeface="+mj-ea"/>
                <a:cs typeface="Times New Roman" pitchFamily="18" charset="0"/>
              </a:rPr>
              <a:t>, как </a:t>
            </a:r>
            <a:r>
              <a:rPr lang="ru-RU" sz="2800" b="1" kern="1200" cap="small" dirty="0" err="1">
                <a:latin typeface="Times New Roman" pitchFamily="18" charset="0"/>
                <a:ea typeface="+mj-ea"/>
                <a:cs typeface="Times New Roman" pitchFamily="18" charset="0"/>
              </a:rPr>
              <a:t>метапредметное</a:t>
            </a:r>
            <a:r>
              <a:rPr lang="ru-RU" sz="2800" b="1" kern="1200" cap="small" dirty="0">
                <a:latin typeface="Times New Roman" pitchFamily="18" charset="0"/>
                <a:ea typeface="+mj-ea"/>
                <a:cs typeface="Times New Roman" pitchFamily="18" charset="0"/>
              </a:rPr>
              <a:t> умение</a:t>
            </a:r>
            <a:r>
              <a:rPr lang="ru-RU" sz="2700" b="1" kern="1200" cap="small" dirty="0">
                <a:latin typeface="Century Schoolbook"/>
                <a:ea typeface="+mj-ea"/>
                <a:cs typeface="+mj-cs"/>
              </a:rPr>
              <a:t/>
            </a:r>
            <a:br>
              <a:rPr lang="ru-RU" sz="2700" b="1" kern="1200" cap="small" dirty="0">
                <a:latin typeface="Century Schoolbook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7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268760"/>
            <a:ext cx="8208911" cy="5400600"/>
          </a:xfrm>
        </p:spPr>
      </p:pic>
    </p:spTree>
    <p:extLst>
      <p:ext uri="{BB962C8B-B14F-4D97-AF65-F5344CB8AC3E}">
        <p14:creationId xmlns:p14="http://schemas.microsoft.com/office/powerpoint/2010/main" val="22648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1196752"/>
            <a:ext cx="7200800" cy="509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невысоких результатов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или недостаточность заданий междисциплинарного характера;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изучения отдельных предметов они практически не встречаются с жизненными ситуациями, в которых чтение им необходимо для решения общественных и частных задач;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задачи, которые решают школьники, далеки от жизненных интересов и социального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бучающегося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5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dirty="0" smtClean="0"/>
              <a:t>Работа с информацией является составной частью всех учебных предметов в начальной школе в условиях реализации ФГОС НОО.</a:t>
            </a:r>
          </a:p>
          <a:p>
            <a:r>
              <a:rPr lang="ru-RU" dirty="0" smtClean="0"/>
              <a:t>Возникает потребность в формировании навыка поиска информации, её анализа, синтеза, обработки, предоставления её в максимально рациональной форме.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196752"/>
            <a:ext cx="756084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491</Words>
  <Application>Microsoft Office PowerPoint</Application>
  <PresentationFormat>Экран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Schoolbook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невысоких результатов</vt:lpstr>
      <vt:lpstr>Презентация PowerPoint</vt:lpstr>
      <vt:lpstr>Презентация PowerPoint</vt:lpstr>
      <vt:lpstr>Презентация PowerPoint</vt:lpstr>
      <vt:lpstr>1. Умение различать сплошные и несплошные тексты, определять вид несплошного текста</vt:lpstr>
      <vt:lpstr>2.Умение читать несплошной текст (воспринимать его, извлекать информацию, данную в явном и неявном виде, интерпретировать её)</vt:lpstr>
      <vt:lpstr>3.Умение переводить информацию в другие текстовые формы.(Создать сплошной текст на основе несплошного текста)</vt:lpstr>
      <vt:lpstr>4.Умение менять вид несплошного текста:  перевод таблицы  в схему</vt:lpstr>
      <vt:lpstr>5.Умение самостоятельно создавать  и оформлять несплошной текст</vt:lpstr>
      <vt:lpstr>6.Умение использовать полученную информацию для решения учебной задачи: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Пузыревский</dc:creator>
  <cp:lastModifiedBy>Sergey</cp:lastModifiedBy>
  <cp:revision>19</cp:revision>
  <dcterms:created xsi:type="dcterms:W3CDTF">2020-01-28T11:07:59Z</dcterms:created>
  <dcterms:modified xsi:type="dcterms:W3CDTF">2021-02-10T19:26:35Z</dcterms:modified>
</cp:coreProperties>
</file>